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2" r:id="rId5"/>
    <p:sldId id="259" r:id="rId6"/>
    <p:sldId id="260" r:id="rId7"/>
    <p:sldId id="273" r:id="rId8"/>
    <p:sldId id="281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1" r:id="rId17"/>
    <p:sldId id="262" r:id="rId18"/>
    <p:sldId id="263" r:id="rId19"/>
    <p:sldId id="266" r:id="rId20"/>
    <p:sldId id="267" r:id="rId21"/>
    <p:sldId id="269" r:id="rId22"/>
    <p:sldId id="268" r:id="rId23"/>
    <p:sldId id="270" r:id="rId24"/>
    <p:sldId id="27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400" y="-10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65BD-0BA9-47F2-B29A-DA2AE83369C9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6E956-BDE9-45A6-B9EB-B78C8AACC3B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11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reinforcement learning, </a:t>
            </a:r>
            <a:r>
              <a:rPr lang="en-GB" b="1" dirty="0"/>
              <a:t>An agent learns the best sequence of actions in an environment to maximize its cumulative reward</a:t>
            </a:r>
          </a:p>
          <a:p>
            <a:r>
              <a:rPr lang="en-GB" dirty="0"/>
              <a:t>Applied in: autonomous driving vehicles, gaming and robotics</a:t>
            </a:r>
          </a:p>
          <a:p>
            <a:r>
              <a:rPr lang="en-GB" dirty="0"/>
              <a:t>                      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85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Example:</a:t>
            </a:r>
            <a:r>
              <a:rPr lang="en-GB" dirty="0"/>
              <a:t> Using ML models to predict the intensity of a </a:t>
            </a:r>
            <a:r>
              <a:rPr lang="en-GB" b="1" dirty="0"/>
              <a:t>harmattan haze</a:t>
            </a:r>
            <a:r>
              <a:rPr lang="en-GB" dirty="0"/>
              <a:t> in weeks in advance, allowing for public health advisories and agricultural planning. Another example is predicting the movement of invasive species, like certain types of destructive insects/bugs, to implement targeted control measures before they spread widely in forests.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Analyzing satellite images of the A region to automatically detect changes in </a:t>
            </a:r>
            <a:r>
              <a:rPr lang="en-GB" b="1" dirty="0"/>
              <a:t>forest cover</a:t>
            </a:r>
            <a:r>
              <a:rPr lang="en-GB" dirty="0"/>
              <a:t> over time, identifying areas of deforestation or illegal mining activities. Or using drone imagery and ML to identify and count specific bird species in an ecosystem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Deploying sensors in a</a:t>
            </a:r>
            <a:r>
              <a:rPr lang="en-GB" b="1" dirty="0"/>
              <a:t> River</a:t>
            </a:r>
            <a:r>
              <a:rPr lang="en-GB" dirty="0"/>
              <a:t> that continuously transmit water quality data. An ML algorithm then monitors this data in real-time and automatically sends an alert if it detects unusual spikes in pollutants</a:t>
            </a:r>
          </a:p>
          <a:p>
            <a:endParaRPr lang="en-GB" dirty="0"/>
          </a:p>
          <a:p>
            <a:r>
              <a:rPr lang="en-GB" b="1" dirty="0"/>
              <a:t>Example:</a:t>
            </a:r>
            <a:r>
              <a:rPr lang="en-GB" dirty="0"/>
              <a:t> Installing air quality sensors in various parts of Kumasi. An ML system processes this data instantly to identify </a:t>
            </a:r>
            <a:r>
              <a:rPr lang="en-GB" b="1" dirty="0"/>
              <a:t>localized pollution hotspots</a:t>
            </a:r>
            <a:r>
              <a:rPr lang="en-GB" dirty="0"/>
              <a:t> and trigger immediate alerts to relevant authorities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871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65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GGplot2 is ideal for visualising time series trends, comparing different sites, or showing relationships between environmental variables.</a:t>
            </a:r>
          </a:p>
          <a:p>
            <a:endParaRPr lang="en-GB" dirty="0"/>
          </a:p>
          <a:p>
            <a:r>
              <a:rPr lang="en-GB" dirty="0"/>
              <a:t>Tmap is perfect for visualising spatial patterns of environmental data like showing forest cover change over time across various regions in Ghana using colour gradients.</a:t>
            </a:r>
          </a:p>
          <a:p>
            <a:endParaRPr lang="en-GB" dirty="0"/>
          </a:p>
          <a:p>
            <a:r>
              <a:rPr lang="en-GB" dirty="0"/>
              <a:t>Leaflet is best for sharing interactive environmental monitoring data like showing the locations of monitoring stations with pop ups displaying distinct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08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Tidymodels packages include:</a:t>
            </a:r>
          </a:p>
          <a:p>
            <a:r>
              <a:rPr lang="en-GB" b="1" dirty="0"/>
              <a:t>rsample</a:t>
            </a:r>
            <a:r>
              <a:rPr lang="en-GB" dirty="0"/>
              <a:t>: for splitting data</a:t>
            </a:r>
          </a:p>
          <a:p>
            <a:r>
              <a:rPr lang="en-GB" b="1" dirty="0"/>
              <a:t>recipes</a:t>
            </a:r>
            <a:r>
              <a:rPr lang="en-GB" dirty="0"/>
              <a:t>: for processing data</a:t>
            </a:r>
          </a:p>
          <a:p>
            <a:r>
              <a:rPr lang="en-GB" b="1" dirty="0"/>
              <a:t>parsnip: </a:t>
            </a:r>
            <a:r>
              <a:rPr lang="en-GB" dirty="0"/>
              <a:t>for fitting a particular model</a:t>
            </a:r>
          </a:p>
          <a:p>
            <a:r>
              <a:rPr lang="en-GB" b="1" dirty="0"/>
              <a:t>tune: </a:t>
            </a:r>
            <a:r>
              <a:rPr lang="en-GB" dirty="0"/>
              <a:t>for hyperparameter tuning</a:t>
            </a:r>
          </a:p>
          <a:p>
            <a:r>
              <a:rPr lang="en-GB" b="1" dirty="0"/>
              <a:t>yardstick</a:t>
            </a:r>
            <a:r>
              <a:rPr lang="en-GB" dirty="0"/>
              <a:t>: calculating and comparing model performance</a:t>
            </a:r>
          </a:p>
          <a:p>
            <a:r>
              <a:rPr lang="en-GB" b="1" dirty="0"/>
              <a:t>workflow: </a:t>
            </a:r>
            <a:r>
              <a:rPr lang="en-GB" dirty="0"/>
              <a:t>combine recipes and parsnip into a single pipeline</a:t>
            </a:r>
          </a:p>
          <a:p>
            <a:r>
              <a:rPr lang="en-GB" b="1" dirty="0"/>
              <a:t>dials</a:t>
            </a:r>
            <a:r>
              <a:rPr lang="en-GB" dirty="0"/>
              <a:t>: defining and managing tuning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6E956-BDE9-45A6-B9EB-B78C8AACC3B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51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CD69-6125-D4F5-F7A8-6FCD22F0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0E17-E5D5-DFA1-4F80-0FA81D5F0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FFA8-ED3D-74B7-F38B-AFD8DAC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D8053-2E26-A45C-3482-C60FF26D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308C1-FA02-0F40-E3F7-16BE17E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9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7CB2-B3AE-A84F-8496-8191C2A0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09C1E-A5F2-3594-A5C7-AD3AB5CD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6BE3-1ADC-99D3-CF2F-5128A7A4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BCB-1C23-05A7-E613-D85C7F65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FC3F-6D8B-68B5-E583-221C1EE6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53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BBECF-CD7F-0148-E6E2-CB38FCC3D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C1CDD-DBF8-E138-326A-381905F2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94F9-283E-DB7C-AD03-94671B7D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D2EE-18DC-2A38-F3CC-596E92E1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5FCF2-F974-734C-A5DE-DB77FCED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70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917-E6B2-F949-C4DC-E3F7C28F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4DFE-6050-E7FC-467D-5652C9F6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4490-906B-02B5-143E-CA3E489C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43EF-169B-D68C-35BF-BAB4B460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C5C99-5838-E93A-72C5-C6329FE7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67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28E4-BBE0-52E5-754D-E155E355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F1D1-1EA8-0F5E-BD23-4F1C1562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849B-5B08-EA00-07BD-862C95D7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8D8F-1C05-D16C-206F-B569AE3A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09BE-0227-5408-052C-68F288DE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04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67B4-7458-4C1D-DA1D-DB2FD57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4600-7EA2-DAB9-2837-B426F21EA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8EFAD-CCD8-5012-8D32-504F33FA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91A1-778C-E210-E89F-B1811849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B15B0-7A9A-652C-3D87-D4831263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65BA5-7608-EA9A-614F-A60DADE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4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ECE35-CD93-3AF6-D067-5F84B893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2C2D-E535-2A6A-1266-FDDDDA21A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0546-506E-D7A1-8CFC-D0769ADF8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9F67A-5BDB-6C29-F27F-0BFCEAC9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47AC6-CE8E-D779-F9FA-E3964AB38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4895C-1316-D80A-F349-845CE32C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FB5FA-E06C-E80B-22C0-9AC81E2E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A10DB9-6D7E-D06E-EE3E-94F863E9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61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7242-4886-7EB9-CD07-94E1A9ED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CF35-AFAD-3613-FB19-8CD11E07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7F1-0D7D-D5EB-0F63-11148D69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6571D-E64F-2AE4-3DCC-67077A80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90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48244-6CAE-1D27-CBF0-5A39A8FC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60EC0-9275-2C68-287C-B11D9D16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ACB4-1AD6-AA46-B9F4-A8597E6E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5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2296-F6B0-675C-115A-1CB03EA2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6BDA-27BF-15D8-6218-B1CFBEDD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1D2A-092E-B76F-980F-FBE9EECF6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35A0E-5268-AE86-F2D4-983FAC29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F0838-C1EC-B273-8AF7-59C8AC6D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743EF-1922-DFC0-EA95-51A6CCD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92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2499-9A92-27BD-3C8E-92258656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F2218-E0B7-63F2-1CAA-6C0FFFD02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41C32-5B7B-1EC3-9189-BE2DF0654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41F19-9CC4-035A-7A84-8CBBF5B8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A4F11-2683-C8F8-1384-D569DBB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F621D-0D58-0C50-4BCC-65A74F5C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31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CB174-995F-6159-655B-5AE34C3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794E4-CE49-F1F6-1090-47680ACB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5FB47-77C7-02C8-4885-8F15A8220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55BA8-E0C6-4D57-B1CC-1B542CF93D83}" type="datetimeFigureOut">
              <a:rPr lang="en-GB" smtClean="0"/>
              <a:t>18/06/2025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BFC9-2A9B-D79F-ED90-59F9DBC7F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1D6B-4B64-29F8-16C4-DE723F656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E09D3D-73D0-4C1E-862C-963A9D6E2B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3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.geocompx.org/" TargetMode="External"/><Relationship Id="rId2" Type="http://schemas.openxmlformats.org/officeDocument/2006/relationships/hyperlink" Target="https://tmap.geocompx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idymodels.org/star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10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chemeClr val="accent3">
                <a:lumMod val="75000"/>
              </a:schemeClr>
            </a:gs>
            <a:gs pos="91000">
              <a:schemeClr val="accent6">
                <a:lumMod val="75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F903D5-CCA0-B22C-AF50-5FB519832A80}"/>
              </a:ext>
            </a:extLst>
          </p:cNvPr>
          <p:cNvSpPr txBox="1"/>
          <p:nvPr/>
        </p:nvSpPr>
        <p:spPr>
          <a:xfrm>
            <a:off x="669304" y="558134"/>
            <a:ext cx="10661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Candara" panose="020E0502030303020204" pitchFamily="34" charset="0"/>
              </a:rPr>
              <a:t>Ghana Data Centre and Ghana R Users Conference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4C7C03-2A63-5FA8-665F-4E5AC45893FF}"/>
              </a:ext>
            </a:extLst>
          </p:cNvPr>
          <p:cNvSpPr/>
          <p:nvPr/>
        </p:nvSpPr>
        <p:spPr>
          <a:xfrm>
            <a:off x="5252328" y="2704479"/>
            <a:ext cx="1687344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1026" name="Picture 2" descr="Home - Ghana R Users">
            <a:extLst>
              <a:ext uri="{FF2B5EF4-FFF2-40B4-BE49-F238E27FC236}">
                <a16:creationId xmlns:a16="http://schemas.microsoft.com/office/drawing/2014/main" id="{844F0375-2919-D7C6-58BD-BF082BA5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90796"/>
            <a:ext cx="833438" cy="7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2A048-6038-9A16-794A-A893BA59D86E}"/>
              </a:ext>
            </a:extLst>
          </p:cNvPr>
          <p:cNvCxnSpPr/>
          <p:nvPr/>
        </p:nvCxnSpPr>
        <p:spPr>
          <a:xfrm>
            <a:off x="408987" y="3557486"/>
            <a:ext cx="11182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0E373F-F003-5E63-9595-784E8B3093CF}"/>
              </a:ext>
            </a:extLst>
          </p:cNvPr>
          <p:cNvSpPr/>
          <p:nvPr/>
        </p:nvSpPr>
        <p:spPr>
          <a:xfrm>
            <a:off x="823913" y="3846922"/>
            <a:ext cx="1414462" cy="435288"/>
          </a:xfrm>
          <a:prstGeom prst="roundRect">
            <a:avLst/>
          </a:prstGeom>
          <a:solidFill>
            <a:srgbClr val="FFD03B"/>
          </a:solidFill>
          <a:ln>
            <a:solidFill>
              <a:srgbClr val="FFD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solidFill>
                  <a:schemeClr val="tx1"/>
                </a:solidFill>
                <a:latin typeface="Candara" panose="020E0502030303020204" pitchFamily="34" charset="0"/>
              </a:rPr>
              <a:t>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21D95-EFC6-AECA-FC2A-69AA14D8AC13}"/>
              </a:ext>
            </a:extLst>
          </p:cNvPr>
          <p:cNvSpPr txBox="1"/>
          <p:nvPr/>
        </p:nvSpPr>
        <p:spPr>
          <a:xfrm>
            <a:off x="2092460" y="3869249"/>
            <a:ext cx="857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Harnessing R for Sustainable Development:</a:t>
            </a:r>
          </a:p>
          <a:p>
            <a:pPr algn="ctr"/>
            <a:r>
              <a:rPr lang="en-GB" sz="3000" dirty="0">
                <a:solidFill>
                  <a:schemeClr val="bg1"/>
                </a:solidFill>
                <a:latin typeface="Avenir Next Cyr Thin" panose="020B0303020202020204" pitchFamily="34" charset="0"/>
                <a:cs typeface="Times New Roman" panose="02020603050405020304" pitchFamily="18" charset="0"/>
              </a:rPr>
              <a:t>Innovations collaborations and Health Impacts</a:t>
            </a:r>
          </a:p>
        </p:txBody>
      </p:sp>
      <p:pic>
        <p:nvPicPr>
          <p:cNvPr id="1028" name="Picture 4" descr="Globalsurg Logo">
            <a:extLst>
              <a:ext uri="{FF2B5EF4-FFF2-40B4-BE49-F238E27FC236}">
                <a16:creationId xmlns:a16="http://schemas.microsoft.com/office/drawing/2014/main" id="{A68902C8-99CC-095C-AD69-408E1C00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09" y="5817220"/>
            <a:ext cx="5314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66E34-E963-C1EE-4256-AD734B319CFE}"/>
              </a:ext>
            </a:extLst>
          </p:cNvPr>
          <p:cNvSpPr txBox="1"/>
          <p:nvPr/>
        </p:nvSpPr>
        <p:spPr>
          <a:xfrm>
            <a:off x="1761111" y="5729173"/>
            <a:ext cx="39976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>
              <a:solidFill>
                <a:schemeClr val="bg1"/>
              </a:solidFill>
              <a:latin typeface="Avenir Next Cyr Light" panose="020B0403020202020204" pitchFamily="34" charset="0"/>
              <a:cs typeface="Times New Roman" panose="02020603050405020304" pitchFamily="18" charset="0"/>
            </a:endParaRPr>
          </a:p>
          <a:p>
            <a:endParaRPr lang="en-GB" sz="500" b="1" dirty="0">
              <a:solidFill>
                <a:schemeClr val="bg1"/>
              </a:solidFill>
              <a:latin typeface="Avenir Next Cyr Thin" panose="020B0303020202020204" pitchFamily="34" charset="0"/>
              <a:cs typeface="Times New Roman" panose="02020603050405020304" pitchFamily="18" charset="0"/>
            </a:endParaRPr>
          </a:p>
          <a:p>
            <a:r>
              <a:rPr lang="en-GB" sz="1500" dirty="0">
                <a:solidFill>
                  <a:schemeClr val="bg1"/>
                </a:solidFill>
                <a:latin typeface="Avenir Next Cyr Light" panose="020B0403020202020204" pitchFamily="34" charset="0"/>
                <a:cs typeface="Times New Roman" panose="02020603050405020304" pitchFamily="18" charset="0"/>
              </a:rPr>
              <a:t>Ghana R Users Community &amp; NHR – GSU Ghana Hub Data Centre</a:t>
            </a:r>
          </a:p>
        </p:txBody>
      </p:sp>
    </p:spTree>
    <p:extLst>
      <p:ext uri="{BB962C8B-B14F-4D97-AF65-F5344CB8AC3E}">
        <p14:creationId xmlns:p14="http://schemas.microsoft.com/office/powerpoint/2010/main" val="126932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CDA12-1330-4746-1193-165341AD4A12}"/>
              </a:ext>
            </a:extLst>
          </p:cNvPr>
          <p:cNvSpPr txBox="1"/>
          <p:nvPr/>
        </p:nvSpPr>
        <p:spPr>
          <a:xfrm>
            <a:off x="3687033" y="228708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2: Data Collection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4A542-CC0E-8388-87F2-7D2BA2C869D6}"/>
              </a:ext>
            </a:extLst>
          </p:cNvPr>
          <p:cNvSpPr txBox="1"/>
          <p:nvPr/>
        </p:nvSpPr>
        <p:spPr>
          <a:xfrm>
            <a:off x="432796" y="1177953"/>
            <a:ext cx="10549430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Gather relevant data from various sources (databases, files, sensors, recording devices etc)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Ensure the data is a representative of the real-world scenario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5453BE-2481-6E15-F49C-A5AF7F120AA0}"/>
              </a:ext>
            </a:extLst>
          </p:cNvPr>
          <p:cNvGrpSpPr/>
          <p:nvPr/>
        </p:nvGrpSpPr>
        <p:grpSpPr>
          <a:xfrm>
            <a:off x="3009900" y="2833299"/>
            <a:ext cx="5518778" cy="4024701"/>
            <a:chOff x="3248294" y="2833299"/>
            <a:chExt cx="5147034" cy="4024701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C4EE0B7-CAC8-615D-79B4-209A91051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11" b="89965" l="9982" r="89982">
                          <a14:foregroundMark x1="42083" y1="906" x2="25530" y2="13380"/>
                          <a14:foregroundMark x1="25530" y1="13380" x2="19497" y2="25923"/>
                          <a14:foregroundMark x1="19497" y1="25923" x2="27110" y2="76376"/>
                          <a14:foregroundMark x1="27110" y1="76376" x2="33285" y2="83275"/>
                          <a14:foregroundMark x1="33285" y1="83275" x2="42980" y2="58676"/>
                          <a14:foregroundMark x1="42980" y1="58676" x2="60072" y2="61603"/>
                          <a14:foregroundMark x1="60072" y1="61603" x2="65494" y2="76237"/>
                          <a14:foregroundMark x1="65494" y1="76237" x2="72675" y2="82648"/>
                          <a14:foregroundMark x1="72675" y1="82648" x2="80431" y2="65017"/>
                          <a14:foregroundMark x1="80431" y1="65017" x2="84883" y2="27038"/>
                          <a14:foregroundMark x1="84883" y1="27038" x2="80898" y2="7805"/>
                          <a14:foregroundMark x1="80898" y1="7805" x2="47720" y2="976"/>
                          <a14:foregroundMark x1="47720" y1="976" x2="34363" y2="4111"/>
                          <a14:foregroundMark x1="34363" y1="4111" x2="32424" y2="6132"/>
                          <a14:foregroundMark x1="53788" y1="20348" x2="56697" y2="33937"/>
                          <a14:foregroundMark x1="56697" y1="33937" x2="63052" y2="25226"/>
                          <a14:foregroundMark x1="63052" y1="25226" x2="62154" y2="19094"/>
                          <a14:foregroundMark x1="69336" y1="19094" x2="73321" y2="12613"/>
                          <a14:foregroundMark x1="67397" y1="37840" x2="66499" y2="49826"/>
                          <a14:foregroundMark x1="68689" y1="58328" x2="71777" y2="75331"/>
                          <a14:foregroundMark x1="58276" y1="11150" x2="58276" y2="18606"/>
                          <a14:foregroundMark x1="48761" y1="23833" x2="47971" y2="31359"/>
                          <a14:foregroundMark x1="42442" y1="10105" x2="37451" y2="14913"/>
                          <a14:foregroundMark x1="31634" y1="24599" x2="28689" y2="29129"/>
                          <a14:foregroundMark x1="48761" y1="18606" x2="46068" y2="33589"/>
                          <a14:foregroundMark x1="30880" y1="66829" x2="30987" y2="76307"/>
                          <a14:foregroundMark x1="52998" y1="46341" x2="53896" y2="57073"/>
                          <a14:foregroundMark x1="33824" y1="45854" x2="35117" y2="49826"/>
                          <a14:foregroundMark x1="55691" y1="42369" x2="55691" y2="42369"/>
                          <a14:backgroundMark x1="38851" y1="74774" x2="45242" y2="65226"/>
                          <a14:backgroundMark x1="45242" y1="65226" x2="52603" y2="63484"/>
                          <a14:backgroundMark x1="52603" y1="63484" x2="59713" y2="65087"/>
                          <a14:backgroundMark x1="59713" y1="65087" x2="62549" y2="77003"/>
                          <a14:backgroundMark x1="62549" y1="77003" x2="62513" y2="805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7" t="4269" r="22530" b="14061"/>
            <a:stretch/>
          </p:blipFill>
          <p:spPr bwMode="auto">
            <a:xfrm>
              <a:off x="3248294" y="2833299"/>
              <a:ext cx="5147034" cy="402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5B4B7A-6287-5039-2A2D-B44BB135300D}"/>
                </a:ext>
              </a:extLst>
            </p:cNvPr>
            <p:cNvCxnSpPr/>
            <p:nvPr/>
          </p:nvCxnSpPr>
          <p:spPr>
            <a:xfrm flipH="1" flipV="1">
              <a:off x="6268825" y="5552388"/>
              <a:ext cx="791851" cy="584461"/>
            </a:xfrm>
            <a:prstGeom prst="line">
              <a:avLst/>
            </a:prstGeom>
            <a:ln w="6350">
              <a:solidFill>
                <a:schemeClr val="accent1">
                  <a:alpha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6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7F0F7-1034-2B97-F5A1-92F2D4F7DC8A}"/>
              </a:ext>
            </a:extLst>
          </p:cNvPr>
          <p:cNvSpPr txBox="1"/>
          <p:nvPr/>
        </p:nvSpPr>
        <p:spPr>
          <a:xfrm>
            <a:off x="3574830" y="25230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3: Data Preprocessing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146" name="Picture 2" descr="Data Collection and Preparation for Machine Learning: Best Practices and  Techniques | by Ali Zahid Raja | Medium">
            <a:extLst>
              <a:ext uri="{FF2B5EF4-FFF2-40B4-BE49-F238E27FC236}">
                <a16:creationId xmlns:a16="http://schemas.microsoft.com/office/drawing/2014/main" id="{2D6D3F38-46DD-48D2-D803-B8086DA0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" y="2072807"/>
            <a:ext cx="5586049" cy="34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95D73-FB16-AE18-E01B-DB57B81BD951}"/>
              </a:ext>
            </a:extLst>
          </p:cNvPr>
          <p:cNvSpPr txBox="1"/>
          <p:nvPr/>
        </p:nvSpPr>
        <p:spPr>
          <a:xfrm>
            <a:off x="352627" y="1098707"/>
            <a:ext cx="9324975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Cleaning: </a:t>
            </a:r>
            <a:r>
              <a:rPr lang="en-GB" sz="2200" dirty="0">
                <a:latin typeface="Consolas" panose="020B0609020204030204" pitchFamily="49" charset="0"/>
              </a:rPr>
              <a:t>Handle missing values, remove duplicates and correct errors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3D19B-FFD8-57C8-36C5-DF04CD78743B}"/>
              </a:ext>
            </a:extLst>
          </p:cNvPr>
          <p:cNvSpPr txBox="1"/>
          <p:nvPr/>
        </p:nvSpPr>
        <p:spPr>
          <a:xfrm>
            <a:off x="161924" y="5962650"/>
            <a:ext cx="1128712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Splitting: </a:t>
            </a:r>
            <a:r>
              <a:rPr lang="en-GB" sz="2200" dirty="0">
                <a:latin typeface="Consolas" panose="020B0609020204030204" pitchFamily="49" charset="0"/>
              </a:rPr>
              <a:t>Divide the data into training and testing sets (and sometimes validation sets)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F401E-6640-415D-B6BF-C772B06CDC69}"/>
              </a:ext>
            </a:extLst>
          </p:cNvPr>
          <p:cNvSpPr txBox="1"/>
          <p:nvPr/>
        </p:nvSpPr>
        <p:spPr>
          <a:xfrm>
            <a:off x="5390541" y="2288288"/>
            <a:ext cx="6496658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Feature Engineering: </a:t>
            </a:r>
            <a:r>
              <a:rPr lang="en-GB" sz="2200" dirty="0">
                <a:latin typeface="Consolas" panose="020B0609020204030204" pitchFamily="49" charset="0"/>
              </a:rPr>
              <a:t>Create new features, encode categorical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07B04-26B5-5C60-8904-6F762EF1DE3E}"/>
              </a:ext>
            </a:extLst>
          </p:cNvPr>
          <p:cNvSpPr txBox="1"/>
          <p:nvPr/>
        </p:nvSpPr>
        <p:spPr>
          <a:xfrm>
            <a:off x="6527259" y="3996042"/>
            <a:ext cx="542803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1" dirty="0">
                <a:latin typeface="Consolas" panose="020B0609020204030204" pitchFamily="49" charset="0"/>
              </a:rPr>
              <a:t>Normalise data: </a:t>
            </a:r>
            <a:r>
              <a:rPr lang="en-GB" sz="2200" dirty="0">
                <a:latin typeface="Consolas" panose="020B0609020204030204" pitchFamily="49" charset="0"/>
              </a:rPr>
              <a:t>standardise or normalise numeric data</a:t>
            </a:r>
            <a:endParaRPr lang="en-GB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9425A-186D-0708-5C6D-5AB6BF222E6F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4: Model Building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CA7F2-5131-141C-B167-066777B4D293}"/>
              </a:ext>
            </a:extLst>
          </p:cNvPr>
          <p:cNvSpPr txBox="1"/>
          <p:nvPr/>
        </p:nvSpPr>
        <p:spPr>
          <a:xfrm>
            <a:off x="48771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36F1F-590A-B072-A0DB-0D7DAA0EB732}"/>
              </a:ext>
            </a:extLst>
          </p:cNvPr>
          <p:cNvSpPr txBox="1"/>
          <p:nvPr/>
        </p:nvSpPr>
        <p:spPr>
          <a:xfrm>
            <a:off x="7783869" y="1029421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Model Training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50A86D-ECE5-361D-04E6-DF63F5D6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923" y="1855752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Choose an appropriate algorithm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Consider the complexity, interpretability, and performance of the model.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2C34D9-08F0-CEDE-26A7-D3B685DA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557" y="1774688"/>
            <a:ext cx="55155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Train model on the training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200" dirty="0"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Adjust internal parameters to reduce errors or loss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C38377-F1E6-3B79-F17C-289A73DB1E8C}"/>
              </a:ext>
            </a:extLst>
          </p:cNvPr>
          <p:cNvGrpSpPr/>
          <p:nvPr/>
        </p:nvGrpSpPr>
        <p:grpSpPr>
          <a:xfrm rot="21438114">
            <a:off x="3032796" y="3620089"/>
            <a:ext cx="5523295" cy="3109635"/>
            <a:chOff x="3274744" y="3514338"/>
            <a:chExt cx="5523295" cy="3109635"/>
          </a:xfrm>
        </p:grpSpPr>
        <p:pic>
          <p:nvPicPr>
            <p:cNvPr id="7171" name="Picture 3" descr="6,697 Model Selection Icon Images, Stock Photos, and Vectors | Shutterstock">
              <a:extLst>
                <a:ext uri="{FF2B5EF4-FFF2-40B4-BE49-F238E27FC236}">
                  <a16:creationId xmlns:a16="http://schemas.microsoft.com/office/drawing/2014/main" id="{D4DD3A10-C33A-22AF-7C95-1E2F3FD02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6" b="18085"/>
            <a:stretch/>
          </p:blipFill>
          <p:spPr bwMode="auto">
            <a:xfrm>
              <a:off x="3274744" y="4020647"/>
              <a:ext cx="2476500" cy="193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2D3EE53-C5D0-BFAF-F841-667951ECC799}"/>
                </a:ext>
              </a:extLst>
            </p:cNvPr>
            <p:cNvGrpSpPr/>
            <p:nvPr/>
          </p:nvGrpSpPr>
          <p:grpSpPr>
            <a:xfrm>
              <a:off x="7040574" y="4246193"/>
              <a:ext cx="1757465" cy="1582386"/>
              <a:chOff x="7040574" y="4246193"/>
              <a:chExt cx="1757465" cy="1582386"/>
            </a:xfrm>
          </p:grpSpPr>
          <p:pic>
            <p:nvPicPr>
              <p:cNvPr id="7173" name="Picture 5" descr="Gear Icon Outline Icon Business Services Technical Help Gear Configuration  Support Center Stock Illustration - Download Image Now - iStock">
                <a:extLst>
                  <a:ext uri="{FF2B5EF4-FFF2-40B4-BE49-F238E27FC236}">
                    <a16:creationId xmlns:a16="http://schemas.microsoft.com/office/drawing/2014/main" id="{219433A0-5855-8E23-6771-4AA324ACF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54" t="14031" r="11914" b="13891"/>
              <a:stretch/>
            </p:blipFill>
            <p:spPr bwMode="auto">
              <a:xfrm>
                <a:off x="7079238" y="4334336"/>
                <a:ext cx="1634247" cy="1494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009EA61C-B859-BB4C-C484-E2B076116261}"/>
                  </a:ext>
                </a:extLst>
              </p:cNvPr>
              <p:cNvSpPr/>
              <p:nvPr/>
            </p:nvSpPr>
            <p:spPr>
              <a:xfrm rot="14889921">
                <a:off x="7079238" y="4207529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911AC48A-F53E-D818-ECB2-D8B8ADAEEA63}"/>
                  </a:ext>
                </a:extLst>
              </p:cNvPr>
              <p:cNvSpPr/>
              <p:nvPr/>
            </p:nvSpPr>
            <p:spPr>
              <a:xfrm rot="2729466">
                <a:off x="7435920" y="4424002"/>
                <a:ext cx="1323456" cy="1400783"/>
              </a:xfrm>
              <a:prstGeom prst="arc">
                <a:avLst>
                  <a:gd name="adj1" fmla="val 16200000"/>
                  <a:gd name="adj2" fmla="val 20978036"/>
                </a:avLst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" name="Arrow: Curved Up 22">
              <a:extLst>
                <a:ext uri="{FF2B5EF4-FFF2-40B4-BE49-F238E27FC236}">
                  <a16:creationId xmlns:a16="http://schemas.microsoft.com/office/drawing/2014/main" id="{6BFE3E14-40D8-0C49-A25D-89EEC3A933D7}"/>
                </a:ext>
              </a:extLst>
            </p:cNvPr>
            <p:cNvSpPr/>
            <p:nvPr/>
          </p:nvSpPr>
          <p:spPr>
            <a:xfrm>
              <a:off x="4733164" y="592324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C99F97F0-2F4B-1E69-A2AF-7678F9D7FC39}"/>
                </a:ext>
              </a:extLst>
            </p:cNvPr>
            <p:cNvSpPr/>
            <p:nvPr/>
          </p:nvSpPr>
          <p:spPr>
            <a:xfrm rot="11015515">
              <a:off x="4612162" y="3514338"/>
              <a:ext cx="3364484" cy="700725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59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D482A8-2DAF-92B7-8FF8-DBDEF3E4B56B}"/>
              </a:ext>
            </a:extLst>
          </p:cNvPr>
          <p:cNvSpPr txBox="1"/>
          <p:nvPr/>
        </p:nvSpPr>
        <p:spPr>
          <a:xfrm>
            <a:off x="3687033" y="172312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5: Model Evaluation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78B3A-E050-F153-3274-BD3246C270AF}"/>
              </a:ext>
            </a:extLst>
          </p:cNvPr>
          <p:cNvSpPr txBox="1"/>
          <p:nvPr/>
        </p:nvSpPr>
        <p:spPr>
          <a:xfrm>
            <a:off x="821284" y="1292253"/>
            <a:ext cx="10549430" cy="147732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 metrics like accuracy, precision, recall, F1-score, or RMSE depending on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Evaluate on the testing set to assess generalization</a:t>
            </a:r>
            <a:endParaRPr lang="en-GB" sz="2200" b="1" dirty="0">
              <a:latin typeface="Consolas" panose="020B0609020204030204" pitchFamily="49" charset="0"/>
            </a:endParaRPr>
          </a:p>
        </p:txBody>
      </p:sp>
      <p:pic>
        <p:nvPicPr>
          <p:cNvPr id="8195" name="Picture 3" descr="Model Evaluation Techniques in Machine Learning | by Sachinsoni | Medium">
            <a:extLst>
              <a:ext uri="{FF2B5EF4-FFF2-40B4-BE49-F238E27FC236}">
                <a16:creationId xmlns:a16="http://schemas.microsoft.com/office/drawing/2014/main" id="{3D78700D-6206-768D-97D4-60D3BA0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4" y="2912178"/>
            <a:ext cx="5962650" cy="3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87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8C68649-5A72-BCEF-20E1-0F20CB56A000}"/>
              </a:ext>
            </a:extLst>
          </p:cNvPr>
          <p:cNvGrpSpPr/>
          <p:nvPr/>
        </p:nvGrpSpPr>
        <p:grpSpPr>
          <a:xfrm>
            <a:off x="1695142" y="2412592"/>
            <a:ext cx="1929545" cy="1810100"/>
            <a:chOff x="7942552" y="4565854"/>
            <a:chExt cx="1929545" cy="1810100"/>
          </a:xfrm>
        </p:grpSpPr>
        <p:pic>
          <p:nvPicPr>
            <p:cNvPr id="7172" name="Picture 4" descr="Deployment - Free computer icons">
              <a:extLst>
                <a:ext uri="{FF2B5EF4-FFF2-40B4-BE49-F238E27FC236}">
                  <a16:creationId xmlns:a16="http://schemas.microsoft.com/office/drawing/2014/main" id="{B7F1D52F-0723-E843-84DF-32139E7C2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869" y="4565854"/>
              <a:ext cx="1486935" cy="148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4D1C9-C51A-F1F7-F45F-1FE2CE479ABA}"/>
                </a:ext>
              </a:extLst>
            </p:cNvPr>
            <p:cNvSpPr txBox="1"/>
            <p:nvPr/>
          </p:nvSpPr>
          <p:spPr>
            <a:xfrm>
              <a:off x="7942552" y="6052789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DEPLOYMENT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52D46F-87DB-83A9-AD2B-1FCC7A3F1A63}"/>
              </a:ext>
            </a:extLst>
          </p:cNvPr>
          <p:cNvGrpSpPr/>
          <p:nvPr/>
        </p:nvGrpSpPr>
        <p:grpSpPr>
          <a:xfrm>
            <a:off x="1499455" y="142458"/>
            <a:ext cx="1863227" cy="1552820"/>
            <a:chOff x="1499455" y="142458"/>
            <a:chExt cx="1863227" cy="15528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4A56B99-7290-82EE-3913-288C9F97C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472"/>
            <a:stretch>
              <a:fillRect/>
            </a:stretch>
          </p:blipFill>
          <p:spPr>
            <a:xfrm>
              <a:off x="1499455" y="142458"/>
              <a:ext cx="1743318" cy="1242768"/>
            </a:xfrm>
            <a:custGeom>
              <a:avLst/>
              <a:gdLst>
                <a:gd name="connsiteX0" fmla="*/ 0 w 1743318"/>
                <a:gd name="connsiteY0" fmla="*/ 0 h 1242768"/>
                <a:gd name="connsiteX1" fmla="*/ 1743318 w 1743318"/>
                <a:gd name="connsiteY1" fmla="*/ 0 h 1242768"/>
                <a:gd name="connsiteX2" fmla="*/ 1743318 w 1743318"/>
                <a:gd name="connsiteY2" fmla="*/ 1242768 h 1242768"/>
                <a:gd name="connsiteX3" fmla="*/ 0 w 1743318"/>
                <a:gd name="connsiteY3" fmla="*/ 1242768 h 124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3318" h="1242768">
                  <a:moveTo>
                    <a:pt x="0" y="0"/>
                  </a:moveTo>
                  <a:lnTo>
                    <a:pt x="1743318" y="0"/>
                  </a:lnTo>
                  <a:lnTo>
                    <a:pt x="1743318" y="1242768"/>
                  </a:lnTo>
                  <a:lnTo>
                    <a:pt x="0" y="1242768"/>
                  </a:lnTo>
                  <a:close/>
                </a:path>
              </a:pathLst>
            </a:cu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1B8800-6CFE-0174-FA1B-999B0B883124}"/>
                </a:ext>
              </a:extLst>
            </p:cNvPr>
            <p:cNvSpPr txBox="1"/>
            <p:nvPr/>
          </p:nvSpPr>
          <p:spPr>
            <a:xfrm>
              <a:off x="1619364" y="1372113"/>
              <a:ext cx="174331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COLLECTION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A0077E-B3D8-EF36-B44F-01A139C18794}"/>
              </a:ext>
            </a:extLst>
          </p:cNvPr>
          <p:cNvGrpSpPr/>
          <p:nvPr/>
        </p:nvGrpSpPr>
        <p:grpSpPr>
          <a:xfrm>
            <a:off x="4656634" y="2433976"/>
            <a:ext cx="1929545" cy="1689302"/>
            <a:chOff x="8119951" y="2511409"/>
            <a:chExt cx="1929545" cy="16893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AB6108-EBC0-E401-4CB7-6CEC97CBE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9951" y="2511409"/>
              <a:ext cx="1724266" cy="132416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8AE1EC-BC9E-DBB7-5F36-4F212122D615}"/>
                </a:ext>
              </a:extLst>
            </p:cNvPr>
            <p:cNvSpPr txBox="1"/>
            <p:nvPr/>
          </p:nvSpPr>
          <p:spPr>
            <a:xfrm>
              <a:off x="8119951" y="3877546"/>
              <a:ext cx="19295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EVALUATION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B2428C-AE07-8091-0334-B22BCE0411AA}"/>
              </a:ext>
            </a:extLst>
          </p:cNvPr>
          <p:cNvGrpSpPr/>
          <p:nvPr/>
        </p:nvGrpSpPr>
        <p:grpSpPr>
          <a:xfrm>
            <a:off x="4959811" y="4504961"/>
            <a:ext cx="2019429" cy="2219635"/>
            <a:chOff x="2658196" y="2914816"/>
            <a:chExt cx="2019429" cy="221963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02ED70F-94F5-64F2-A865-77294EE8B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658196" y="2914816"/>
              <a:ext cx="1781424" cy="2219635"/>
            </a:xfrm>
            <a:custGeom>
              <a:avLst/>
              <a:gdLst>
                <a:gd name="connsiteX0" fmla="*/ 0 w 1781424"/>
                <a:gd name="connsiteY0" fmla="*/ 0 h 2219635"/>
                <a:gd name="connsiteX1" fmla="*/ 1781424 w 1781424"/>
                <a:gd name="connsiteY1" fmla="*/ 0 h 2219635"/>
                <a:gd name="connsiteX2" fmla="*/ 1781424 w 1781424"/>
                <a:gd name="connsiteY2" fmla="*/ 801739 h 2219635"/>
                <a:gd name="connsiteX3" fmla="*/ 1706659 w 1781424"/>
                <a:gd name="connsiteY3" fmla="*/ 801739 h 2219635"/>
                <a:gd name="connsiteX4" fmla="*/ 1706659 w 1781424"/>
                <a:gd name="connsiteY4" fmla="*/ 1284540 h 2219635"/>
                <a:gd name="connsiteX5" fmla="*/ 1781424 w 1781424"/>
                <a:gd name="connsiteY5" fmla="*/ 1284540 h 2219635"/>
                <a:gd name="connsiteX6" fmla="*/ 1781424 w 1781424"/>
                <a:gd name="connsiteY6" fmla="*/ 1651038 h 2219635"/>
                <a:gd name="connsiteX7" fmla="*/ 1160199 w 1781424"/>
                <a:gd name="connsiteY7" fmla="*/ 1651038 h 2219635"/>
                <a:gd name="connsiteX8" fmla="*/ 1160199 w 1781424"/>
                <a:gd name="connsiteY8" fmla="*/ 2133839 h 2219635"/>
                <a:gd name="connsiteX9" fmla="*/ 1781424 w 1781424"/>
                <a:gd name="connsiteY9" fmla="*/ 2133839 h 2219635"/>
                <a:gd name="connsiteX10" fmla="*/ 1781424 w 1781424"/>
                <a:gd name="connsiteY10" fmla="*/ 2219635 h 2219635"/>
                <a:gd name="connsiteX11" fmla="*/ 0 w 1781424"/>
                <a:gd name="connsiteY11" fmla="*/ 2219635 h 22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1424" h="2219635">
                  <a:moveTo>
                    <a:pt x="0" y="0"/>
                  </a:moveTo>
                  <a:lnTo>
                    <a:pt x="1781424" y="0"/>
                  </a:lnTo>
                  <a:lnTo>
                    <a:pt x="1781424" y="801739"/>
                  </a:lnTo>
                  <a:lnTo>
                    <a:pt x="1706659" y="801739"/>
                  </a:lnTo>
                  <a:lnTo>
                    <a:pt x="1706659" y="1284540"/>
                  </a:lnTo>
                  <a:lnTo>
                    <a:pt x="1781424" y="1284540"/>
                  </a:lnTo>
                  <a:lnTo>
                    <a:pt x="1781424" y="1651038"/>
                  </a:lnTo>
                  <a:lnTo>
                    <a:pt x="1160199" y="1651038"/>
                  </a:lnTo>
                  <a:lnTo>
                    <a:pt x="1160199" y="2133839"/>
                  </a:lnTo>
                  <a:lnTo>
                    <a:pt x="1781424" y="2133839"/>
                  </a:lnTo>
                  <a:lnTo>
                    <a:pt x="1781424" y="2219635"/>
                  </a:lnTo>
                  <a:lnTo>
                    <a:pt x="0" y="2219635"/>
                  </a:lnTo>
                  <a:close/>
                </a:path>
              </a:pathLst>
            </a:cu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40A056-CC31-540E-99AD-38FBFDA48666}"/>
                </a:ext>
              </a:extLst>
            </p:cNvPr>
            <p:cNvSpPr txBox="1"/>
            <p:nvPr/>
          </p:nvSpPr>
          <p:spPr>
            <a:xfrm>
              <a:off x="3787770" y="4661203"/>
              <a:ext cx="8898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OUTPUT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BF1EF1-DFE3-BFD8-BBCF-608B2645C94F}"/>
              </a:ext>
            </a:extLst>
          </p:cNvPr>
          <p:cNvGrpSpPr/>
          <p:nvPr/>
        </p:nvGrpSpPr>
        <p:grpSpPr>
          <a:xfrm>
            <a:off x="1499455" y="4800750"/>
            <a:ext cx="2181529" cy="1914792"/>
            <a:chOff x="6289232" y="910202"/>
            <a:chExt cx="2181529" cy="191479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ACAF6D-D166-DFEF-D079-4C3589BF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289232" y="910202"/>
              <a:ext cx="2181529" cy="1914792"/>
            </a:xfrm>
            <a:custGeom>
              <a:avLst/>
              <a:gdLst>
                <a:gd name="connsiteX0" fmla="*/ 306135 w 2181529"/>
                <a:gd name="connsiteY0" fmla="*/ 1508686 h 1914792"/>
                <a:gd name="connsiteX1" fmla="*/ 306135 w 2181529"/>
                <a:gd name="connsiteY1" fmla="*/ 1843031 h 1914792"/>
                <a:gd name="connsiteX2" fmla="*/ 1502623 w 2181529"/>
                <a:gd name="connsiteY2" fmla="*/ 1843031 h 1914792"/>
                <a:gd name="connsiteX3" fmla="*/ 1502623 w 2181529"/>
                <a:gd name="connsiteY3" fmla="*/ 1508686 h 1914792"/>
                <a:gd name="connsiteX4" fmla="*/ 0 w 2181529"/>
                <a:gd name="connsiteY4" fmla="*/ 0 h 1914792"/>
                <a:gd name="connsiteX5" fmla="*/ 2181529 w 2181529"/>
                <a:gd name="connsiteY5" fmla="*/ 0 h 1914792"/>
                <a:gd name="connsiteX6" fmla="*/ 2181529 w 2181529"/>
                <a:gd name="connsiteY6" fmla="*/ 1914792 h 1914792"/>
                <a:gd name="connsiteX7" fmla="*/ 0 w 2181529"/>
                <a:gd name="connsiteY7" fmla="*/ 1914792 h 1914792"/>
                <a:gd name="connsiteX8" fmla="*/ 0 w 2181529"/>
                <a:gd name="connsiteY8" fmla="*/ 1378241 h 1914792"/>
                <a:gd name="connsiteX9" fmla="*/ 218518 w 2181529"/>
                <a:gd name="connsiteY9" fmla="*/ 1378241 h 1914792"/>
                <a:gd name="connsiteX10" fmla="*/ 218518 w 2181529"/>
                <a:gd name="connsiteY10" fmla="*/ 954371 h 1914792"/>
                <a:gd name="connsiteX11" fmla="*/ 0 w 2181529"/>
                <a:gd name="connsiteY11" fmla="*/ 954371 h 191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1529" h="1914792">
                  <a:moveTo>
                    <a:pt x="306135" y="1508686"/>
                  </a:moveTo>
                  <a:lnTo>
                    <a:pt x="306135" y="1843031"/>
                  </a:lnTo>
                  <a:lnTo>
                    <a:pt x="1502623" y="1843031"/>
                  </a:lnTo>
                  <a:lnTo>
                    <a:pt x="1502623" y="1508686"/>
                  </a:lnTo>
                  <a:close/>
                  <a:moveTo>
                    <a:pt x="0" y="0"/>
                  </a:moveTo>
                  <a:lnTo>
                    <a:pt x="2181529" y="0"/>
                  </a:lnTo>
                  <a:lnTo>
                    <a:pt x="2181529" y="1914792"/>
                  </a:lnTo>
                  <a:lnTo>
                    <a:pt x="0" y="1914792"/>
                  </a:lnTo>
                  <a:lnTo>
                    <a:pt x="0" y="1378241"/>
                  </a:lnTo>
                  <a:lnTo>
                    <a:pt x="218518" y="1378241"/>
                  </a:lnTo>
                  <a:lnTo>
                    <a:pt x="218518" y="954371"/>
                  </a:lnTo>
                  <a:lnTo>
                    <a:pt x="0" y="954371"/>
                  </a:lnTo>
                  <a:close/>
                </a:path>
              </a:pathLst>
            </a:cu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620B39-81C9-5BD6-BC88-F1EF894FE185}"/>
                </a:ext>
              </a:extLst>
            </p:cNvPr>
            <p:cNvSpPr txBox="1"/>
            <p:nvPr/>
          </p:nvSpPr>
          <p:spPr>
            <a:xfrm>
              <a:off x="6618939" y="2409466"/>
              <a:ext cx="11716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PREDICTION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C69DBC-F6B7-8DB0-4B5E-6449749FCC20}"/>
              </a:ext>
            </a:extLst>
          </p:cNvPr>
          <p:cNvGrpSpPr/>
          <p:nvPr/>
        </p:nvGrpSpPr>
        <p:grpSpPr>
          <a:xfrm>
            <a:off x="4320499" y="133404"/>
            <a:ext cx="2057667" cy="1734194"/>
            <a:chOff x="3645129" y="149456"/>
            <a:chExt cx="2057667" cy="173419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82E37E-2CDD-128E-DD70-1793CE89E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3645129" y="149456"/>
              <a:ext cx="1921049" cy="1658342"/>
            </a:xfrm>
            <a:custGeom>
              <a:avLst/>
              <a:gdLst>
                <a:gd name="connsiteX0" fmla="*/ 0 w 1921049"/>
                <a:gd name="connsiteY0" fmla="*/ 0 h 1658342"/>
                <a:gd name="connsiteX1" fmla="*/ 1921049 w 1921049"/>
                <a:gd name="connsiteY1" fmla="*/ 0 h 1658342"/>
                <a:gd name="connsiteX2" fmla="*/ 1921049 w 1921049"/>
                <a:gd name="connsiteY2" fmla="*/ 1658342 h 1658342"/>
                <a:gd name="connsiteX3" fmla="*/ 1912553 w 1921049"/>
                <a:gd name="connsiteY3" fmla="*/ 1658342 h 1658342"/>
                <a:gd name="connsiteX4" fmla="*/ 1912553 w 1921049"/>
                <a:gd name="connsiteY4" fmla="*/ 1458408 h 1658342"/>
                <a:gd name="connsiteX5" fmla="*/ 271800 w 1921049"/>
                <a:gd name="connsiteY5" fmla="*/ 1458408 h 1658342"/>
                <a:gd name="connsiteX6" fmla="*/ 271800 w 1921049"/>
                <a:gd name="connsiteY6" fmla="*/ 1658342 h 1658342"/>
                <a:gd name="connsiteX7" fmla="*/ 0 w 1921049"/>
                <a:gd name="connsiteY7" fmla="*/ 1658342 h 1658342"/>
                <a:gd name="connsiteX8" fmla="*/ 0 w 1921049"/>
                <a:gd name="connsiteY8" fmla="*/ 1116309 h 1658342"/>
                <a:gd name="connsiteX9" fmla="*/ 435938 w 1921049"/>
                <a:gd name="connsiteY9" fmla="*/ 1116309 h 1658342"/>
                <a:gd name="connsiteX10" fmla="*/ 435938 w 1921049"/>
                <a:gd name="connsiteY10" fmla="*/ 771632 h 1658342"/>
                <a:gd name="connsiteX11" fmla="*/ 0 w 1921049"/>
                <a:gd name="connsiteY11" fmla="*/ 771632 h 165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1049" h="1658342">
                  <a:moveTo>
                    <a:pt x="0" y="0"/>
                  </a:moveTo>
                  <a:lnTo>
                    <a:pt x="1921049" y="0"/>
                  </a:lnTo>
                  <a:lnTo>
                    <a:pt x="1921049" y="1658342"/>
                  </a:lnTo>
                  <a:lnTo>
                    <a:pt x="1912553" y="1658342"/>
                  </a:lnTo>
                  <a:lnTo>
                    <a:pt x="1912553" y="1458408"/>
                  </a:lnTo>
                  <a:lnTo>
                    <a:pt x="271800" y="1458408"/>
                  </a:lnTo>
                  <a:lnTo>
                    <a:pt x="271800" y="1658342"/>
                  </a:lnTo>
                  <a:lnTo>
                    <a:pt x="0" y="1658342"/>
                  </a:lnTo>
                  <a:lnTo>
                    <a:pt x="0" y="1116309"/>
                  </a:lnTo>
                  <a:lnTo>
                    <a:pt x="435938" y="1116309"/>
                  </a:lnTo>
                  <a:lnTo>
                    <a:pt x="435938" y="771632"/>
                  </a:lnTo>
                  <a:lnTo>
                    <a:pt x="0" y="771632"/>
                  </a:lnTo>
                  <a:close/>
                </a:path>
              </a:pathLst>
            </a:cu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3052B-9051-822C-4C7C-EF5A8FF776F5}"/>
                </a:ext>
              </a:extLst>
            </p:cNvPr>
            <p:cNvSpPr txBox="1"/>
            <p:nvPr/>
          </p:nvSpPr>
          <p:spPr>
            <a:xfrm>
              <a:off x="3682100" y="1560485"/>
              <a:ext cx="202069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DATA PREPROCESSING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6B6649-193C-60CE-DA35-1DB0EC5C11CE}"/>
              </a:ext>
            </a:extLst>
          </p:cNvPr>
          <p:cNvGrpSpPr/>
          <p:nvPr/>
        </p:nvGrpSpPr>
        <p:grpSpPr>
          <a:xfrm>
            <a:off x="7674604" y="321315"/>
            <a:ext cx="2031286" cy="1763529"/>
            <a:chOff x="7674604" y="321315"/>
            <a:chExt cx="2031286" cy="176352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1871C-0A02-1D86-9826-C5964606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17378"/>
            <a:stretch>
              <a:fillRect/>
            </a:stretch>
          </p:blipFill>
          <p:spPr>
            <a:xfrm>
              <a:off x="7791717" y="321315"/>
              <a:ext cx="1838582" cy="1440364"/>
            </a:xfrm>
            <a:custGeom>
              <a:avLst/>
              <a:gdLst>
                <a:gd name="connsiteX0" fmla="*/ 0 w 1838582"/>
                <a:gd name="connsiteY0" fmla="*/ 0 h 1440364"/>
                <a:gd name="connsiteX1" fmla="*/ 456933 w 1838582"/>
                <a:gd name="connsiteY1" fmla="*/ 0 h 1440364"/>
                <a:gd name="connsiteX2" fmla="*/ 456933 w 1838582"/>
                <a:gd name="connsiteY2" fmla="*/ 160731 h 1440364"/>
                <a:gd name="connsiteX3" fmla="*/ 1095108 w 1838582"/>
                <a:gd name="connsiteY3" fmla="*/ 160731 h 1440364"/>
                <a:gd name="connsiteX4" fmla="*/ 1095108 w 1838582"/>
                <a:gd name="connsiteY4" fmla="*/ 0 h 1440364"/>
                <a:gd name="connsiteX5" fmla="*/ 1838582 w 1838582"/>
                <a:gd name="connsiteY5" fmla="*/ 0 h 1440364"/>
                <a:gd name="connsiteX6" fmla="*/ 1838582 w 1838582"/>
                <a:gd name="connsiteY6" fmla="*/ 440130 h 1440364"/>
                <a:gd name="connsiteX7" fmla="*/ 1456447 w 1838582"/>
                <a:gd name="connsiteY7" fmla="*/ 440130 h 1440364"/>
                <a:gd name="connsiteX8" fmla="*/ 1456447 w 1838582"/>
                <a:gd name="connsiteY8" fmla="*/ 896465 h 1440364"/>
                <a:gd name="connsiteX9" fmla="*/ 1838582 w 1838582"/>
                <a:gd name="connsiteY9" fmla="*/ 896465 h 1440364"/>
                <a:gd name="connsiteX10" fmla="*/ 1838582 w 1838582"/>
                <a:gd name="connsiteY10" fmla="*/ 1440364 h 1440364"/>
                <a:gd name="connsiteX11" fmla="*/ 0 w 1838582"/>
                <a:gd name="connsiteY11" fmla="*/ 1440364 h 1440364"/>
                <a:gd name="connsiteX12" fmla="*/ 0 w 1838582"/>
                <a:gd name="connsiteY12" fmla="*/ 997556 h 1440364"/>
                <a:gd name="connsiteX13" fmla="*/ 143015 w 1838582"/>
                <a:gd name="connsiteY13" fmla="*/ 997556 h 1440364"/>
                <a:gd name="connsiteX14" fmla="*/ 143015 w 1838582"/>
                <a:gd name="connsiteY14" fmla="*/ 541221 h 1440364"/>
                <a:gd name="connsiteX15" fmla="*/ 0 w 1838582"/>
                <a:gd name="connsiteY15" fmla="*/ 541221 h 14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8582" h="1440364">
                  <a:moveTo>
                    <a:pt x="0" y="0"/>
                  </a:moveTo>
                  <a:lnTo>
                    <a:pt x="456933" y="0"/>
                  </a:lnTo>
                  <a:lnTo>
                    <a:pt x="456933" y="160731"/>
                  </a:lnTo>
                  <a:lnTo>
                    <a:pt x="1095108" y="160731"/>
                  </a:lnTo>
                  <a:lnTo>
                    <a:pt x="1095108" y="0"/>
                  </a:lnTo>
                  <a:lnTo>
                    <a:pt x="1838582" y="0"/>
                  </a:lnTo>
                  <a:lnTo>
                    <a:pt x="1838582" y="440130"/>
                  </a:lnTo>
                  <a:lnTo>
                    <a:pt x="1456447" y="440130"/>
                  </a:lnTo>
                  <a:lnTo>
                    <a:pt x="1456447" y="896465"/>
                  </a:lnTo>
                  <a:lnTo>
                    <a:pt x="1838582" y="896465"/>
                  </a:lnTo>
                  <a:lnTo>
                    <a:pt x="1838582" y="1440364"/>
                  </a:lnTo>
                  <a:lnTo>
                    <a:pt x="0" y="1440364"/>
                  </a:lnTo>
                  <a:lnTo>
                    <a:pt x="0" y="997556"/>
                  </a:lnTo>
                  <a:lnTo>
                    <a:pt x="143015" y="997556"/>
                  </a:lnTo>
                  <a:lnTo>
                    <a:pt x="143015" y="541221"/>
                  </a:lnTo>
                  <a:lnTo>
                    <a:pt x="0" y="541221"/>
                  </a:lnTo>
                  <a:close/>
                </a:path>
              </a:pathLst>
            </a:cu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468D8-FF45-F255-BB47-E0AF13EFC02E}"/>
                </a:ext>
              </a:extLst>
            </p:cNvPr>
            <p:cNvSpPr txBox="1"/>
            <p:nvPr/>
          </p:nvSpPr>
          <p:spPr>
            <a:xfrm>
              <a:off x="7674604" y="1761679"/>
              <a:ext cx="20312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FEATURE EXTRACTION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ADDAA0-BBC3-23B1-AB05-42BE36BAA181}"/>
              </a:ext>
            </a:extLst>
          </p:cNvPr>
          <p:cNvGrpSpPr/>
          <p:nvPr/>
        </p:nvGrpSpPr>
        <p:grpSpPr>
          <a:xfrm>
            <a:off x="7916066" y="2666384"/>
            <a:ext cx="1714233" cy="1534009"/>
            <a:chOff x="484061" y="3327519"/>
            <a:chExt cx="1799642" cy="1795562"/>
          </a:xfrm>
        </p:grpSpPr>
        <p:pic>
          <p:nvPicPr>
            <p:cNvPr id="7170" name="Picture 2" descr="Online Model Training and Model Drift in Machine Learning with Apache Kafka  and Flink - Kai Waehner">
              <a:extLst>
                <a:ext uri="{FF2B5EF4-FFF2-40B4-BE49-F238E27FC236}">
                  <a16:creationId xmlns:a16="http://schemas.microsoft.com/office/drawing/2014/main" id="{C4FE88ED-D594-E71D-50B9-FDD5E4E288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0" t="30213" r="42827" b="11773"/>
            <a:stretch/>
          </p:blipFill>
          <p:spPr bwMode="auto">
            <a:xfrm>
              <a:off x="484061" y="3327519"/>
              <a:ext cx="1598757" cy="139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CF8F79-A66D-05D3-91D0-C5E3B22205E1}"/>
                </a:ext>
              </a:extLst>
            </p:cNvPr>
            <p:cNvSpPr txBox="1"/>
            <p:nvPr/>
          </p:nvSpPr>
          <p:spPr>
            <a:xfrm>
              <a:off x="494651" y="4744815"/>
              <a:ext cx="1789052" cy="37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latin typeface="Arial Narrow" panose="020B0606020202030204" pitchFamily="34" charset="0"/>
                </a:rPr>
                <a:t>MODEL TRAINING</a:t>
              </a:r>
            </a:p>
          </p:txBody>
        </p:sp>
      </p:grp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A4B1C0D-A109-A2C9-A8E1-8C40098AF9F2}"/>
              </a:ext>
            </a:extLst>
          </p:cNvPr>
          <p:cNvSpPr/>
          <p:nvPr/>
        </p:nvSpPr>
        <p:spPr>
          <a:xfrm>
            <a:off x="3553120" y="890594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BD286A9-12FB-E6D1-AC34-81F5EF817A44}"/>
              </a:ext>
            </a:extLst>
          </p:cNvPr>
          <p:cNvSpPr/>
          <p:nvPr/>
        </p:nvSpPr>
        <p:spPr>
          <a:xfrm>
            <a:off x="6594998" y="962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26C41D4-EE3E-E7BA-5C1D-F17E0F1CCFA5}"/>
              </a:ext>
            </a:extLst>
          </p:cNvPr>
          <p:cNvSpPr/>
          <p:nvPr/>
        </p:nvSpPr>
        <p:spPr>
          <a:xfrm rot="5400000">
            <a:off x="8289058" y="2179904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10FC875-D9B1-5935-4A9A-ADBC06AC9734}"/>
              </a:ext>
            </a:extLst>
          </p:cNvPr>
          <p:cNvSpPr/>
          <p:nvPr/>
        </p:nvSpPr>
        <p:spPr>
          <a:xfrm rot="10800000">
            <a:off x="6708956" y="3345575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8129DDC-C0FE-F443-AF8F-759071B81D86}"/>
              </a:ext>
            </a:extLst>
          </p:cNvPr>
          <p:cNvSpPr/>
          <p:nvPr/>
        </p:nvSpPr>
        <p:spPr>
          <a:xfrm rot="10800000">
            <a:off x="3557152" y="3355562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68" name="Arrow: Right 7167">
            <a:extLst>
              <a:ext uri="{FF2B5EF4-FFF2-40B4-BE49-F238E27FC236}">
                <a16:creationId xmlns:a16="http://schemas.microsoft.com/office/drawing/2014/main" id="{1E4CE03C-1E0E-B20D-1FF1-96555B3DCF1B}"/>
              </a:ext>
            </a:extLst>
          </p:cNvPr>
          <p:cNvSpPr/>
          <p:nvPr/>
        </p:nvSpPr>
        <p:spPr>
          <a:xfrm rot="5400000">
            <a:off x="2189030" y="4304079"/>
            <a:ext cx="461910" cy="340468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69" name="Arrow: Right 7168">
            <a:extLst>
              <a:ext uri="{FF2B5EF4-FFF2-40B4-BE49-F238E27FC236}">
                <a16:creationId xmlns:a16="http://schemas.microsoft.com/office/drawing/2014/main" id="{270CDFA7-8E73-44AC-6245-7B9BA9C1F36E}"/>
              </a:ext>
            </a:extLst>
          </p:cNvPr>
          <p:cNvSpPr/>
          <p:nvPr/>
        </p:nvSpPr>
        <p:spPr>
          <a:xfrm>
            <a:off x="3901211" y="5537158"/>
            <a:ext cx="768485" cy="292343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ACFDEA20-F3B2-53BE-388B-1FCEF7B10C53}"/>
              </a:ext>
            </a:extLst>
          </p:cNvPr>
          <p:cNvSpPr txBox="1"/>
          <p:nvPr/>
        </p:nvSpPr>
        <p:spPr>
          <a:xfrm>
            <a:off x="7926153" y="5419068"/>
            <a:ext cx="326857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The ML Workflow</a:t>
            </a:r>
          </a:p>
        </p:txBody>
      </p:sp>
    </p:spTree>
    <p:extLst>
      <p:ext uri="{BB962C8B-B14F-4D97-AF65-F5344CB8AC3E}">
        <p14:creationId xmlns:p14="http://schemas.microsoft.com/office/powerpoint/2010/main" val="365291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67971C-C58F-E7AC-9AAF-FC6A0ACE2E6D}"/>
              </a:ext>
            </a:extLst>
          </p:cNvPr>
          <p:cNvGrpSpPr/>
          <p:nvPr/>
        </p:nvGrpSpPr>
        <p:grpSpPr>
          <a:xfrm>
            <a:off x="4457920" y="-12108"/>
            <a:ext cx="3145276" cy="707886"/>
            <a:chOff x="2512575" y="74259"/>
            <a:chExt cx="3145276" cy="7078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6B7114-67F2-04D0-199B-765BE449620E}"/>
                </a:ext>
              </a:extLst>
            </p:cNvPr>
            <p:cNvSpPr txBox="1"/>
            <p:nvPr/>
          </p:nvSpPr>
          <p:spPr>
            <a:xfrm>
              <a:off x="2512575" y="74259"/>
              <a:ext cx="31452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Why Use </a:t>
              </a:r>
            </a:p>
          </p:txBody>
        </p: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3783F723-21D0-CC86-2822-0CEFA6B6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436" y="125696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10FFA7-FE35-CFC0-B555-3915F6F5F671}"/>
              </a:ext>
            </a:extLst>
          </p:cNvPr>
          <p:cNvGrpSpPr/>
          <p:nvPr/>
        </p:nvGrpSpPr>
        <p:grpSpPr>
          <a:xfrm>
            <a:off x="0" y="880806"/>
            <a:ext cx="5550145" cy="2310069"/>
            <a:chOff x="0" y="880806"/>
            <a:chExt cx="5550145" cy="2310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5571F2-9A3E-70D9-951F-D5C35B019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22" t="20278" r="13333" b="18472"/>
            <a:stretch/>
          </p:blipFill>
          <p:spPr>
            <a:xfrm>
              <a:off x="0" y="1406868"/>
              <a:ext cx="2095500" cy="17840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FA2487-C24B-B071-8218-6986777E8AD1}"/>
                </a:ext>
              </a:extLst>
            </p:cNvPr>
            <p:cNvSpPr txBox="1"/>
            <p:nvPr/>
          </p:nvSpPr>
          <p:spPr>
            <a:xfrm>
              <a:off x="2235445" y="1807807"/>
              <a:ext cx="3314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No licensing costs, making it accessible to individuals, researchers, and organizations of all sizes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6A9218-213E-6E90-D870-0E6762C6B17E}"/>
                </a:ext>
              </a:extLst>
            </p:cNvPr>
            <p:cNvSpPr txBox="1"/>
            <p:nvPr/>
          </p:nvSpPr>
          <p:spPr>
            <a:xfrm>
              <a:off x="894605" y="880806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Free and Open Source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7B5B5B-6B38-5486-CCB1-0BB5C7421038}"/>
              </a:ext>
            </a:extLst>
          </p:cNvPr>
          <p:cNvGrpSpPr/>
          <p:nvPr/>
        </p:nvGrpSpPr>
        <p:grpSpPr>
          <a:xfrm>
            <a:off x="5998525" y="929531"/>
            <a:ext cx="5851090" cy="2201869"/>
            <a:chOff x="5998525" y="929531"/>
            <a:chExt cx="5851090" cy="2201869"/>
          </a:xfrm>
        </p:grpSpPr>
        <p:pic>
          <p:nvPicPr>
            <p:cNvPr id="16" name="Picture 4" descr="Data Analysis 4 - Reproducible Reporting">
              <a:extLst>
                <a:ext uri="{FF2B5EF4-FFF2-40B4-BE49-F238E27FC236}">
                  <a16:creationId xmlns:a16="http://schemas.microsoft.com/office/drawing/2014/main" id="{4DF05504-EA7B-A211-3AD7-548BCEE89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525" y="1540457"/>
              <a:ext cx="1579739" cy="1590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0EC9F2-8B44-5CAA-1841-007F0AF4B899}"/>
                </a:ext>
              </a:extLst>
            </p:cNvPr>
            <p:cNvSpPr txBox="1"/>
            <p:nvPr/>
          </p:nvSpPr>
          <p:spPr>
            <a:xfrm>
              <a:off x="7820541" y="1632174"/>
              <a:ext cx="402907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Tools like R Markdown and its successor, Quarto, allow users to combine code, output (tables, plots), and narrative text into a single, dynamic document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EE8D8B-A827-B1EE-23C1-21A468286FD9}"/>
                </a:ext>
              </a:extLst>
            </p:cNvPr>
            <p:cNvSpPr txBox="1"/>
            <p:nvPr/>
          </p:nvSpPr>
          <p:spPr>
            <a:xfrm>
              <a:off x="7228730" y="929531"/>
              <a:ext cx="3628757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Reproducible Research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EAE73C-5760-2F70-1EC4-2EB37C08D9BA}"/>
              </a:ext>
            </a:extLst>
          </p:cNvPr>
          <p:cNvGrpSpPr/>
          <p:nvPr/>
        </p:nvGrpSpPr>
        <p:grpSpPr>
          <a:xfrm>
            <a:off x="164482" y="3909960"/>
            <a:ext cx="4963686" cy="2488194"/>
            <a:chOff x="164482" y="3909960"/>
            <a:chExt cx="4963686" cy="2488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A8FD58-D195-8619-A1FB-18C893E33319}"/>
                </a:ext>
              </a:extLst>
            </p:cNvPr>
            <p:cNvGrpSpPr/>
            <p:nvPr/>
          </p:nvGrpSpPr>
          <p:grpSpPr>
            <a:xfrm>
              <a:off x="3680220" y="4660924"/>
              <a:ext cx="1447948" cy="1223962"/>
              <a:chOff x="6667499" y="1195387"/>
              <a:chExt cx="5010151" cy="4467225"/>
            </a:xfrm>
          </p:grpSpPr>
          <p:pic>
            <p:nvPicPr>
              <p:cNvPr id="14" name="Picture 13" descr="Best R Packages for Machine Learning - GeeksforGeeks">
                <a:extLst>
                  <a:ext uri="{FF2B5EF4-FFF2-40B4-BE49-F238E27FC236}">
                    <a16:creationId xmlns:a16="http://schemas.microsoft.com/office/drawing/2014/main" id="{D5F4B7B7-F55B-1F8F-60D1-710DC6C29F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00"/>
              <a:stretch>
                <a:fillRect/>
              </a:stretch>
            </p:blipFill>
            <p:spPr bwMode="auto">
              <a:xfrm>
                <a:off x="9048750" y="1195387"/>
                <a:ext cx="2628900" cy="4467225"/>
              </a:xfrm>
              <a:custGeom>
                <a:avLst/>
                <a:gdLst>
                  <a:gd name="connsiteX0" fmla="*/ 0 w 2628900"/>
                  <a:gd name="connsiteY0" fmla="*/ 0 h 4467225"/>
                  <a:gd name="connsiteX1" fmla="*/ 2628900 w 2628900"/>
                  <a:gd name="connsiteY1" fmla="*/ 0 h 4467225"/>
                  <a:gd name="connsiteX2" fmla="*/ 2628900 w 2628900"/>
                  <a:gd name="connsiteY2" fmla="*/ 4467225 h 4467225"/>
                  <a:gd name="connsiteX3" fmla="*/ 0 w 2628900"/>
                  <a:gd name="connsiteY3" fmla="*/ 4467225 h 446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8900" h="4467225">
                    <a:moveTo>
                      <a:pt x="0" y="0"/>
                    </a:moveTo>
                    <a:lnTo>
                      <a:pt x="2628900" y="0"/>
                    </a:lnTo>
                    <a:lnTo>
                      <a:pt x="2628900" y="4467225"/>
                    </a:lnTo>
                    <a:lnTo>
                      <a:pt x="0" y="446722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36C14B-F42D-8C6A-003F-206A32480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2810" t="1986" r="2446"/>
              <a:stretch/>
            </p:blipFill>
            <p:spPr>
              <a:xfrm>
                <a:off x="6667499" y="1195387"/>
                <a:ext cx="2409825" cy="4467225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596C96-42CC-7459-FB54-706E32DEE293}"/>
                </a:ext>
              </a:extLst>
            </p:cNvPr>
            <p:cNvSpPr txBox="1"/>
            <p:nvPr/>
          </p:nvSpPr>
          <p:spPr>
            <a:xfrm>
              <a:off x="164482" y="4600858"/>
              <a:ext cx="35157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R's strength lies in its extensive collection of "packages" that extend its capabilities; </a:t>
              </a:r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F75F111-035B-4DD9-7744-A3502812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68" y="5613324"/>
              <a:ext cx="2831489" cy="7848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caret, tidymodels, randomForest, ggplot2, tidyr, dplyr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6DF060-DC42-D79E-2DED-FA4A6B48EFAE}"/>
                </a:ext>
              </a:extLst>
            </p:cNvPr>
            <p:cNvSpPr txBox="1"/>
            <p:nvPr/>
          </p:nvSpPr>
          <p:spPr>
            <a:xfrm>
              <a:off x="611290" y="3909960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Rich Packages for Analysis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1AE56A-55EB-A1F7-B106-AFD4921D84E5}"/>
              </a:ext>
            </a:extLst>
          </p:cNvPr>
          <p:cNvGrpSpPr/>
          <p:nvPr/>
        </p:nvGrpSpPr>
        <p:grpSpPr>
          <a:xfrm>
            <a:off x="5739932" y="3950787"/>
            <a:ext cx="6452068" cy="2193452"/>
            <a:chOff x="5739932" y="3950787"/>
            <a:chExt cx="6452068" cy="21934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D0720D-83DB-30AB-3ECD-79E29F5B0025}"/>
                </a:ext>
              </a:extLst>
            </p:cNvPr>
            <p:cNvGrpSpPr/>
            <p:nvPr/>
          </p:nvGrpSpPr>
          <p:grpSpPr>
            <a:xfrm>
              <a:off x="8676262" y="4448789"/>
              <a:ext cx="3515738" cy="1695450"/>
              <a:chOff x="8533762" y="4381499"/>
              <a:chExt cx="3416332" cy="1695450"/>
            </a:xfrm>
          </p:grpSpPr>
          <p:pic>
            <p:nvPicPr>
              <p:cNvPr id="8200" name="Picture 8" descr="Global Community Vector Art, Icons, and Graphics for Free Download">
                <a:extLst>
                  <a:ext uri="{FF2B5EF4-FFF2-40B4-BE49-F238E27FC236}">
                    <a16:creationId xmlns:a16="http://schemas.microsoft.com/office/drawing/2014/main" id="{3325C71F-7DB0-D6AC-9148-FB5CC342AA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3762" y="4381499"/>
                <a:ext cx="3416332" cy="169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3A0B4111-8FE9-CDE7-3D02-54293C5DC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76" b="97475" l="4706" r="96078">
                            <a14:foregroundMark x1="49412" y1="94444" x2="49412" y2="94444"/>
                            <a14:foregroundMark x1="91765" y1="96465" x2="91765" y2="96465"/>
                            <a14:foregroundMark x1="47843" y1="97475" x2="47843" y2="95455"/>
                            <a14:foregroundMark x1="67843" y1="10101" x2="67843" y2="10101"/>
                            <a14:foregroundMark x1="12941" y1="24242" x2="12941" y2="24242"/>
                            <a14:foregroundMark x1="23529" y1="14646" x2="24706" y2="14646"/>
                            <a14:foregroundMark x1="29020" y1="14141" x2="12157" y2="32828"/>
                            <a14:foregroundMark x1="12157" y1="32828" x2="14118" y2="60101"/>
                            <a14:foregroundMark x1="14118" y1="60101" x2="14510" y2="60101"/>
                            <a14:foregroundMark x1="16471" y1="59091" x2="35294" y2="79798"/>
                            <a14:foregroundMark x1="35294" y1="79798" x2="36471" y2="79293"/>
                            <a14:foregroundMark x1="5490" y1="38889" x2="5490" y2="38889"/>
                            <a14:foregroundMark x1="36471" y1="10101" x2="36471" y2="10101"/>
                            <a14:foregroundMark x1="40392" y1="7576" x2="41961" y2="7576"/>
                            <a14:foregroundMark x1="48627" y1="8081" x2="48627" y2="8081"/>
                            <a14:foregroundMark x1="56471" y1="7576" x2="56471" y2="7576"/>
                            <a14:foregroundMark x1="69020" y1="10606" x2="69020" y2="10606"/>
                            <a14:foregroundMark x1="55294" y1="8081" x2="74902" y2="14141"/>
                            <a14:foregroundMark x1="93725" y1="28788" x2="96078" y2="484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9813" y="4457699"/>
                <a:ext cx="472327" cy="366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93387-DF43-0BA6-1B34-C74F6AD2B723}"/>
                </a:ext>
              </a:extLst>
            </p:cNvPr>
            <p:cNvSpPr txBox="1"/>
            <p:nvPr/>
          </p:nvSpPr>
          <p:spPr>
            <a:xfrm>
              <a:off x="5739932" y="4805410"/>
              <a:ext cx="3515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A vast and supportive global community means readily available help, tutorials, and solutions for common problems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9CA1EE-8C0D-7623-DB90-F07D0F21B3F4}"/>
                </a:ext>
              </a:extLst>
            </p:cNvPr>
            <p:cNvSpPr txBox="1"/>
            <p:nvPr/>
          </p:nvSpPr>
          <p:spPr>
            <a:xfrm>
              <a:off x="6450115" y="3950787"/>
              <a:ext cx="4195385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GB" sz="2200" dirty="0">
                  <a:ln>
                    <a:solidFill>
                      <a:schemeClr val="tx1"/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Active Community Worldwide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44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08A8AD-513D-1E56-CB04-82CC33CBE5B9}"/>
              </a:ext>
            </a:extLst>
          </p:cNvPr>
          <p:cNvSpPr txBox="1"/>
          <p:nvPr/>
        </p:nvSpPr>
        <p:spPr>
          <a:xfrm>
            <a:off x="702497" y="1726181"/>
            <a:ext cx="106712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Predictive modelling for climate forecasting, species migration, and disaster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Image classification for satellite data analysis and species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Automated anomaly detection for pollution spikes or ecosystem disruptions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Real-time processing of sensor data streams for immediate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Palatino Linotype" panose="02040502050505030304" pitchFamily="18" charset="0"/>
              </a:rPr>
              <a:t>Time series analysis for trend detection in long-term environmental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32323-2862-70FB-A2F5-583E98E2E801}"/>
              </a:ext>
            </a:extLst>
          </p:cNvPr>
          <p:cNvSpPr txBox="1"/>
          <p:nvPr/>
        </p:nvSpPr>
        <p:spPr>
          <a:xfrm>
            <a:off x="702497" y="520746"/>
            <a:ext cx="878197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Some Applications of ML in 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Environmental</a:t>
            </a:r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188339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B8199E-1A23-A0E2-7CC3-37DEAF2204B8}"/>
              </a:ext>
            </a:extLst>
          </p:cNvPr>
          <p:cNvGrpSpPr/>
          <p:nvPr/>
        </p:nvGrpSpPr>
        <p:grpSpPr>
          <a:xfrm>
            <a:off x="2705100" y="148130"/>
            <a:ext cx="6781800" cy="707886"/>
            <a:chOff x="2705100" y="148130"/>
            <a:chExt cx="6781800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B8974C-F986-6367-3F8D-A41CBC005719}"/>
                </a:ext>
              </a:extLst>
            </p:cNvPr>
            <p:cNvSpPr txBox="1"/>
            <p:nvPr/>
          </p:nvSpPr>
          <p:spPr>
            <a:xfrm>
              <a:off x="2705100" y="14813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Key          Packages to Consider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BBFAB04-91A5-1A83-5907-325AB1410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471" y="148130"/>
              <a:ext cx="836180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1B62D-5E10-9C0B-F221-220C2644D767}"/>
              </a:ext>
            </a:extLst>
          </p:cNvPr>
          <p:cNvSpPr txBox="1"/>
          <p:nvPr/>
        </p:nvSpPr>
        <p:spPr>
          <a:xfrm>
            <a:off x="4563651" y="1584894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Data Cleaning </a:t>
            </a:r>
          </a:p>
        </p:txBody>
      </p:sp>
      <p:pic>
        <p:nvPicPr>
          <p:cNvPr id="8" name="Picture 10" descr="Data tidying with tidyr – Introduction to Open Data Science with R">
            <a:extLst>
              <a:ext uri="{FF2B5EF4-FFF2-40B4-BE49-F238E27FC236}">
                <a16:creationId xmlns:a16="http://schemas.microsoft.com/office/drawing/2014/main" id="{C9590321-48B3-FD9D-7EAE-D145DA84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" y="2847973"/>
            <a:ext cx="2546271" cy="28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1E05A0A6-0F18-C77A-D43A-209160C8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847973"/>
            <a:ext cx="2546271" cy="28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D6308-F6EE-A31A-9CFE-59A0D9114ED9}"/>
              </a:ext>
            </a:extLst>
          </p:cNvPr>
          <p:cNvSpPr txBox="1"/>
          <p:nvPr/>
        </p:nvSpPr>
        <p:spPr>
          <a:xfrm>
            <a:off x="2998728" y="2775437"/>
            <a:ext cx="63336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dplyr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tidyr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packages are fundamental tools in the R tidyverse for efficient and expressive data manipulation and cleaning. </a:t>
            </a:r>
          </a:p>
          <a:p>
            <a:endParaRPr lang="en-US" altLang="en-US" sz="2200" dirty="0">
              <a:latin typeface="Palatino Linotype" panose="02040502050505030304" pitchFamily="18" charset="0"/>
            </a:endParaRPr>
          </a:p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They promote a consistent syntax and work seamlessly together to transform messy data into a clean, tidy format suitable for analysis </a:t>
            </a:r>
          </a:p>
          <a:p>
            <a:endParaRPr lang="en-GB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1C91F0-32B9-57C2-7429-8F1533AA957F}"/>
              </a:ext>
            </a:extLst>
          </p:cNvPr>
          <p:cNvSpPr txBox="1"/>
          <p:nvPr/>
        </p:nvSpPr>
        <p:spPr>
          <a:xfrm>
            <a:off x="848901" y="559741"/>
            <a:ext cx="24846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Visualisation</a:t>
            </a:r>
          </a:p>
        </p:txBody>
      </p:sp>
      <p:pic>
        <p:nvPicPr>
          <p:cNvPr id="9218" name="Picture 2" descr="Data visualization with ggplot2 :: Cheat Sheet">
            <a:extLst>
              <a:ext uri="{FF2B5EF4-FFF2-40B4-BE49-F238E27FC236}">
                <a16:creationId xmlns:a16="http://schemas.microsoft.com/office/drawing/2014/main" id="{C4C460BF-99E5-7182-7FA8-1B17C4F8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63" y="3948112"/>
            <a:ext cx="2282237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eaflet logo: vector or highres version · Issue #2301 · Leaflet/Leaflet ·  GitHub">
            <a:extLst>
              <a:ext uri="{FF2B5EF4-FFF2-40B4-BE49-F238E27FC236}">
                <a16:creationId xmlns:a16="http://schemas.microsoft.com/office/drawing/2014/main" id="{046D7725-E6F0-6F1B-8BC5-95897DE0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3853124"/>
            <a:ext cx="3400425" cy="90111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ematic Maps • tmap">
            <a:extLst>
              <a:ext uri="{FF2B5EF4-FFF2-40B4-BE49-F238E27FC236}">
                <a16:creationId xmlns:a16="http://schemas.microsoft.com/office/drawing/2014/main" id="{A69B930D-D5B9-5452-B5C6-46EB32EC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16" y="666749"/>
            <a:ext cx="2282238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8979389-3653-B858-1983-9441705BA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1499380"/>
            <a:ext cx="811547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For your visualisations in R,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and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are your go-to packages, especially for environmental monitoring.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9420224D-A9B2-D8A2-6779-2B6CB783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47" y="2636626"/>
            <a:ext cx="811547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ggplot2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for static </a:t>
            </a:r>
            <a:r>
              <a:rPr kumimoji="0" lang="en-GB" altLang="en-US" sz="2200" b="0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customisable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plots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E2D2-BF8F-7C3F-B7E1-65A90DE39432}"/>
              </a:ext>
            </a:extLst>
          </p:cNvPr>
          <p:cNvSpPr txBox="1"/>
          <p:nvPr/>
        </p:nvSpPr>
        <p:spPr>
          <a:xfrm>
            <a:off x="428447" y="3581400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tmap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thematic static and interactive maps</a:t>
            </a:r>
            <a:endParaRPr lang="en-GB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444E-F25D-286A-838C-FA00162E4AD4}"/>
              </a:ext>
            </a:extLst>
          </p:cNvPr>
          <p:cNvSpPr txBox="1"/>
          <p:nvPr/>
        </p:nvSpPr>
        <p:spPr>
          <a:xfrm>
            <a:off x="428447" y="4758332"/>
            <a:ext cx="432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Leaflet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for full interactive web maps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4092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B4C753-72EA-43EF-AB7A-DA93B35C065B}"/>
              </a:ext>
            </a:extLst>
          </p:cNvPr>
          <p:cNvSpPr txBox="1"/>
          <p:nvPr/>
        </p:nvSpPr>
        <p:spPr>
          <a:xfrm>
            <a:off x="4173126" y="475294"/>
            <a:ext cx="30658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Machine Learning</a:t>
            </a:r>
          </a:p>
        </p:txBody>
      </p:sp>
      <p:pic>
        <p:nvPicPr>
          <p:cNvPr id="10242" name="Picture 2" descr="tidymodels">
            <a:extLst>
              <a:ext uri="{FF2B5EF4-FFF2-40B4-BE49-F238E27FC236}">
                <a16:creationId xmlns:a16="http://schemas.microsoft.com/office/drawing/2014/main" id="{B7BCD720-E1D2-86A5-14B2-D8D830E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6" y="4164659"/>
            <a:ext cx="178212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622DA9-21F6-A5FA-D257-A8F2896DBE44}"/>
              </a:ext>
            </a:extLst>
          </p:cNvPr>
          <p:cNvGrpSpPr/>
          <p:nvPr/>
        </p:nvGrpSpPr>
        <p:grpSpPr>
          <a:xfrm>
            <a:off x="9115425" y="1494272"/>
            <a:ext cx="2447925" cy="2182378"/>
            <a:chOff x="7734300" y="2852686"/>
            <a:chExt cx="2447925" cy="2182378"/>
          </a:xfrm>
        </p:grpSpPr>
        <p:pic>
          <p:nvPicPr>
            <p:cNvPr id="10244" name="Picture 4" descr="Machine Learning in R with caret - Ander Fernández">
              <a:extLst>
                <a:ext uri="{FF2B5EF4-FFF2-40B4-BE49-F238E27FC236}">
                  <a16:creationId xmlns:a16="http://schemas.microsoft.com/office/drawing/2014/main" id="{E7468276-F637-2C08-3849-0AF57BCAE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9" t="22549" r="24669" b="22549"/>
            <a:stretch/>
          </p:blipFill>
          <p:spPr bwMode="auto">
            <a:xfrm>
              <a:off x="7734300" y="2852686"/>
              <a:ext cx="2447925" cy="177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E25B7A-4D42-61B2-5ADC-83DA65056559}"/>
                </a:ext>
              </a:extLst>
            </p:cNvPr>
            <p:cNvSpPr/>
            <p:nvPr/>
          </p:nvSpPr>
          <p:spPr>
            <a:xfrm>
              <a:off x="8487556" y="4558010"/>
              <a:ext cx="941412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caret</a:t>
              </a:r>
              <a:endParaRPr lang="en-GB" sz="2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5AD01ED1-8389-7472-704A-4A69BA2C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45813"/>
            <a:ext cx="84201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caret</a:t>
            </a:r>
            <a:r>
              <a:rPr lang="en-US" altLang="en-US" sz="2200" b="1" dirty="0">
                <a:latin typeface="Palatino Linotype" panose="02040502050505030304" pitchFamily="18" charset="0"/>
              </a:rPr>
              <a:t>(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</a:t>
            </a:r>
            <a:r>
              <a:rPr lang="en-US" altLang="en-US" sz="2200" dirty="0">
                <a:latin typeface="Palatino Linotype" panose="02040502050505030304" pitchFamily="18" charset="0"/>
              </a:rPr>
              <a:t>lassification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a</a:t>
            </a:r>
            <a:r>
              <a:rPr lang="en-US" altLang="en-US" sz="2200" dirty="0">
                <a:latin typeface="Palatino Linotype" panose="02040502050505030304" pitchFamily="18" charset="0"/>
              </a:rPr>
              <a:t>nd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re</a:t>
            </a:r>
            <a:r>
              <a:rPr lang="en-US" altLang="en-US" sz="2200" dirty="0">
                <a:latin typeface="Palatino Linotype" panose="02040502050505030304" pitchFamily="18" charset="0"/>
              </a:rPr>
              <a:t>gression</a:t>
            </a:r>
            <a:r>
              <a:rPr lang="en-US" altLang="en-US" sz="2200" b="1" dirty="0">
                <a:latin typeface="Palatino Linotype" panose="02040502050505030304" pitchFamily="18" charset="0"/>
              </a:rPr>
              <a:t> </a:t>
            </a:r>
            <a:r>
              <a:rPr lang="en-US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</a:t>
            </a:r>
            <a:r>
              <a:rPr lang="en-US" altLang="en-US" sz="2200" dirty="0">
                <a:latin typeface="Palatino Linotype" panose="02040502050505030304" pitchFamily="18" charset="0"/>
              </a:rPr>
              <a:t>raining</a:t>
            </a:r>
            <a:r>
              <a:rPr lang="en-US" altLang="en-US" sz="2200" b="1" dirty="0">
                <a:latin typeface="Palatino Linotype" panose="02040502050505030304" pitchFamily="18" charset="0"/>
              </a:rPr>
              <a:t>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well-established and comprehensive package that provides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unified interface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 train and evaluate a vast number of machine learning models in 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B5D47-F0EC-3B43-9514-050862C5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4567387"/>
            <a:ext cx="86677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latin typeface="Consolas" panose="020B0609020204030204" pitchFamily="49" charset="0"/>
              </a:rPr>
              <a:t>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idymodels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is a newer, modular framework that brings the principles of the tidyverse to machine learning. It's a collection of interoperable packages rather than a single monolithic one. </a:t>
            </a:r>
          </a:p>
        </p:txBody>
      </p:sp>
    </p:spTree>
    <p:extLst>
      <p:ext uri="{BB962C8B-B14F-4D97-AF65-F5344CB8AC3E}">
        <p14:creationId xmlns:p14="http://schemas.microsoft.com/office/powerpoint/2010/main" val="379984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imize Efficiency with Data Center Environmental Monitoring">
            <a:extLst>
              <a:ext uri="{FF2B5EF4-FFF2-40B4-BE49-F238E27FC236}">
                <a16:creationId xmlns:a16="http://schemas.microsoft.com/office/drawing/2014/main" id="{6B0608AC-92A7-EFDB-660B-BE4974FB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" y="2631424"/>
            <a:ext cx="4954160" cy="30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A28EF-D0F9-C19B-C89D-13962691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1" y="5113967"/>
            <a:ext cx="5231739" cy="1249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B777D-0AFB-6037-895A-492BE9B8C9F8}"/>
              </a:ext>
            </a:extLst>
          </p:cNvPr>
          <p:cNvSpPr txBox="1"/>
          <p:nvPr/>
        </p:nvSpPr>
        <p:spPr>
          <a:xfrm>
            <a:off x="5202629" y="3387985"/>
            <a:ext cx="1957211" cy="400110"/>
          </a:xfrm>
          <a:prstGeom prst="rect">
            <a:avLst/>
          </a:prstGeom>
          <a:noFill/>
          <a:ln>
            <a:solidFill>
              <a:srgbClr val="FFD03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8368-73C3-794F-571C-43CBA45A51E0}"/>
              </a:ext>
            </a:extLst>
          </p:cNvPr>
          <p:cNvSpPr txBox="1"/>
          <p:nvPr/>
        </p:nvSpPr>
        <p:spPr>
          <a:xfrm>
            <a:off x="5048562" y="3968856"/>
            <a:ext cx="40345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George Kyei Agyen</a:t>
            </a: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300" dirty="0">
                <a:latin typeface="Arial" panose="020B0604020202020204" pitchFamily="34" charset="0"/>
                <a:cs typeface="Arial" panose="020B0604020202020204" pitchFamily="34" charset="0"/>
              </a:rPr>
              <a:t>gkagyen@ghana-rusers.org</a:t>
            </a:r>
            <a:endParaRPr lang="en-GB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4F6974-35FE-0871-FF4F-C974370646CA}"/>
              </a:ext>
            </a:extLst>
          </p:cNvPr>
          <p:cNvGrpSpPr/>
          <p:nvPr/>
        </p:nvGrpSpPr>
        <p:grpSpPr>
          <a:xfrm>
            <a:off x="1607786" y="83950"/>
            <a:ext cx="9269764" cy="2194661"/>
            <a:chOff x="1760186" y="233219"/>
            <a:chExt cx="9269764" cy="2194661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50DE16AF-19CA-6535-609F-D2BC2BB01AC4}"/>
                </a:ext>
              </a:extLst>
            </p:cNvPr>
            <p:cNvSpPr txBox="1">
              <a:spLocks/>
            </p:cNvSpPr>
            <p:nvPr/>
          </p:nvSpPr>
          <p:spPr>
            <a:xfrm>
              <a:off x="1760186" y="233219"/>
              <a:ext cx="9269764" cy="219466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49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MACHINE LEARNING IN ENVIRONMENTAL MONITORING: An        Perspective</a:t>
              </a:r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277B8F9-3AF5-4C97-1AF9-B6E4572F5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76" b="97475" l="4706" r="96078">
                          <a14:foregroundMark x1="49412" y1="94444" x2="49412" y2="94444"/>
                          <a14:foregroundMark x1="91765" y1="96465" x2="91765" y2="96465"/>
                          <a14:foregroundMark x1="47843" y1="97475" x2="47843" y2="95455"/>
                          <a14:foregroundMark x1="67843" y1="10101" x2="67843" y2="10101"/>
                          <a14:foregroundMark x1="12941" y1="24242" x2="12941" y2="24242"/>
                          <a14:foregroundMark x1="23529" y1="14646" x2="24706" y2="14646"/>
                          <a14:foregroundMark x1="29020" y1="14141" x2="12157" y2="32828"/>
                          <a14:foregroundMark x1="12157" y1="32828" x2="14118" y2="60101"/>
                          <a14:foregroundMark x1="14118" y1="60101" x2="14510" y2="60101"/>
                          <a14:foregroundMark x1="16471" y1="59091" x2="35294" y2="79798"/>
                          <a14:foregroundMark x1="35294" y1="79798" x2="36471" y2="79293"/>
                          <a14:foregroundMark x1="5490" y1="38889" x2="5490" y2="38889"/>
                          <a14:foregroundMark x1="36471" y1="10101" x2="36471" y2="10101"/>
                          <a14:foregroundMark x1="40392" y1="7576" x2="41961" y2="7576"/>
                          <a14:foregroundMark x1="48627" y1="8081" x2="48627" y2="8081"/>
                          <a14:foregroundMark x1="56471" y1="7576" x2="56471" y2="7576"/>
                          <a14:foregroundMark x1="69020" y1="10606" x2="69020" y2="10606"/>
                          <a14:foregroundMark x1="55294" y1="8081" x2="74902" y2="14141"/>
                          <a14:foregroundMark x1="93725" y1="28788" x2="96078" y2="48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111" y="1607792"/>
              <a:ext cx="779182" cy="60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IoT For Environmental Monitoring: Need and Challenges in India">
            <a:extLst>
              <a:ext uri="{FF2B5EF4-FFF2-40B4-BE49-F238E27FC236}">
                <a16:creationId xmlns:a16="http://schemas.microsoft.com/office/drawing/2014/main" id="{EA5603D4-E9BB-4FFE-FB67-F18CD19D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21" y="2074653"/>
            <a:ext cx="3305175" cy="22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utomatic Weather Station Monitoring at best price in New Delhi">
            <a:extLst>
              <a:ext uri="{FF2B5EF4-FFF2-40B4-BE49-F238E27FC236}">
                <a16:creationId xmlns:a16="http://schemas.microsoft.com/office/drawing/2014/main" id="{136FE489-CC93-E2C5-A19A-21622DA8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724" y="4399743"/>
            <a:ext cx="2194661" cy="219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6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1DA24-0DD2-3644-1283-C183180B4BA8}"/>
              </a:ext>
            </a:extLst>
          </p:cNvPr>
          <p:cNvSpPr txBox="1"/>
          <p:nvPr/>
        </p:nvSpPr>
        <p:spPr>
          <a:xfrm>
            <a:off x="6554376" y="302566"/>
            <a:ext cx="378977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Spatial Data Analysis</a:t>
            </a:r>
          </a:p>
        </p:txBody>
      </p:sp>
      <p:pic>
        <p:nvPicPr>
          <p:cNvPr id="11266" name="Picture 2" descr="Simple Features for R • sf">
            <a:extLst>
              <a:ext uri="{FF2B5EF4-FFF2-40B4-BE49-F238E27FC236}">
                <a16:creationId xmlns:a16="http://schemas.microsoft.com/office/drawing/2014/main" id="{ED885836-240D-3D67-DCDC-C73A0CA0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7" y="1180075"/>
            <a:ext cx="2248925" cy="22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patial Data Analysis • terra">
            <a:extLst>
              <a:ext uri="{FF2B5EF4-FFF2-40B4-BE49-F238E27FC236}">
                <a16:creationId xmlns:a16="http://schemas.microsoft.com/office/drawing/2014/main" id="{B41293F3-C3D4-F801-1849-930D131D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88" y="4147623"/>
            <a:ext cx="2131026" cy="23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roduction to Raster Package (R Tutorial For Beginners) [FSW #9]">
            <a:extLst>
              <a:ext uri="{FF2B5EF4-FFF2-40B4-BE49-F238E27FC236}">
                <a16:creationId xmlns:a16="http://schemas.microsoft.com/office/drawing/2014/main" id="{28ACF6B5-F2E2-1A30-E3D3-96DB31DD1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47686" r="44512" b="13333"/>
          <a:stretch/>
        </p:blipFill>
        <p:spPr bwMode="auto">
          <a:xfrm>
            <a:off x="447674" y="4652191"/>
            <a:ext cx="2248926" cy="16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952850B1-21CD-ED75-A280-F7903FBD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63" y="4789525"/>
            <a:ext cx="538986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a modern and highly recommended package for working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vector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(points, lines, polygons) in R.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8A5C628-AD94-D3D4-5B10-A620EA3C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926" y="2942702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is the successor to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package, designed to be faster, more memory-efficient, and capable of handling both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and vector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B8C3696-5C3A-4BE6-FD91-636579A7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1236229"/>
            <a:ext cx="859052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raster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package was the previous standard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raster spatial data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in R. While still functional, it has largely been superseded by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terra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47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11700-493E-EB4D-EE15-C8CC40CB3DA2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2: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</p:txBody>
      </p:sp>
    </p:spTree>
    <p:extLst>
      <p:ext uri="{BB962C8B-B14F-4D97-AF65-F5344CB8AC3E}">
        <p14:creationId xmlns:p14="http://schemas.microsoft.com/office/powerpoint/2010/main" val="79571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3C23AB-CECB-9AAF-0D3B-4CB8006D2182}"/>
              </a:ext>
            </a:extLst>
          </p:cNvPr>
          <p:cNvSpPr txBox="1"/>
          <p:nvPr/>
        </p:nvSpPr>
        <p:spPr>
          <a:xfrm>
            <a:off x="2196087" y="125059"/>
            <a:ext cx="72410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Tidymodels Workflow Code Snippet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C5886-EA01-2010-7B9E-68E22FF8159A}"/>
              </a:ext>
            </a:extLst>
          </p:cNvPr>
          <p:cNvSpPr txBox="1"/>
          <p:nvPr/>
        </p:nvSpPr>
        <p:spPr>
          <a:xfrm>
            <a:off x="1043608" y="1068313"/>
            <a:ext cx="10326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Comic Sans MS" panose="030F0702030302020204" pitchFamily="66" charset="0"/>
              </a:rPr>
              <a:t>tidymodels</a:t>
            </a:r>
            <a:r>
              <a:rPr lang="en-GB" sz="2200" dirty="0">
                <a:latin typeface="Palatino Linotype" panose="02040502050505030304" pitchFamily="18" charset="0"/>
              </a:rPr>
              <a:t> provides a consistent, modular, and human-readable framework for building and evaluating models, 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AEC1-6D05-770A-CA40-A68F4FA78683}"/>
              </a:ext>
            </a:extLst>
          </p:cNvPr>
          <p:cNvSpPr txBox="1"/>
          <p:nvPr/>
        </p:nvSpPr>
        <p:spPr>
          <a:xfrm>
            <a:off x="908950" y="2750378"/>
            <a:ext cx="498495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1.Loading and preparing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7B0DB-A047-C205-6C19-B6E7067A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4" y="3645957"/>
            <a:ext cx="7240916" cy="1741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7C988-C8A7-817F-6905-FD6B3BC6C5D9}"/>
              </a:ext>
            </a:extLst>
          </p:cNvPr>
          <p:cNvSpPr txBox="1"/>
          <p:nvPr/>
        </p:nvSpPr>
        <p:spPr>
          <a:xfrm>
            <a:off x="7610060" y="4127153"/>
            <a:ext cx="45819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start by importing your data from various sources (csv, excel etc)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D482B-8605-1D55-F72F-3CFC2B69A674}"/>
              </a:ext>
            </a:extLst>
          </p:cNvPr>
          <p:cNvSpPr txBox="1"/>
          <p:nvPr/>
        </p:nvSpPr>
        <p:spPr>
          <a:xfrm>
            <a:off x="288235" y="5978347"/>
            <a:ext cx="104468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tidymodels integrate seamlessly with tidyverse for cleaning and 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1410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B4A1FA-45E7-750C-CC24-A0CE9C76292A}"/>
              </a:ext>
            </a:extLst>
          </p:cNvPr>
          <p:cNvSpPr txBox="1"/>
          <p:nvPr/>
        </p:nvSpPr>
        <p:spPr>
          <a:xfrm>
            <a:off x="4139168" y="182118"/>
            <a:ext cx="330524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2. Data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B532B-EFB6-6442-0426-1861117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40" y="2683320"/>
            <a:ext cx="8644606" cy="14913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4981D-A443-BF8A-C41B-80C3450E2ECD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882976-AFBE-66F3-CE7A-993D31E12CE0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469774-A889-F9B3-78E7-185ED0849192}"/>
              </a:ext>
            </a:extLst>
          </p:cNvPr>
          <p:cNvGrpSpPr/>
          <p:nvPr/>
        </p:nvGrpSpPr>
        <p:grpSpPr>
          <a:xfrm>
            <a:off x="188842" y="3447170"/>
            <a:ext cx="3014493" cy="2613879"/>
            <a:chOff x="1193130" y="3525722"/>
            <a:chExt cx="3014493" cy="215200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25D800-70D8-A2E7-716F-71C2A35A25EE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453EEE-EDFF-7C8B-F344-98BD0B1C1CB9}"/>
                </a:ext>
              </a:extLst>
            </p:cNvPr>
            <p:cNvCxnSpPr/>
            <p:nvPr/>
          </p:nvCxnSpPr>
          <p:spPr>
            <a:xfrm>
              <a:off x="2588211" y="3525722"/>
              <a:ext cx="0" cy="1823328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AE951-26A7-DE75-6494-7BE7804AEAA4}"/>
                </a:ext>
              </a:extLst>
            </p:cNvPr>
            <p:cNvSpPr txBox="1"/>
            <p:nvPr/>
          </p:nvSpPr>
          <p:spPr>
            <a:xfrm>
              <a:off x="1193130" y="5277620"/>
              <a:ext cx="3014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training dataset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D5E7C-48E1-73FA-4711-4D1B59516703}"/>
              </a:ext>
            </a:extLst>
          </p:cNvPr>
          <p:cNvGrpSpPr/>
          <p:nvPr/>
        </p:nvGrpSpPr>
        <p:grpSpPr>
          <a:xfrm>
            <a:off x="2600031" y="3978974"/>
            <a:ext cx="2363199" cy="1296698"/>
            <a:chOff x="3729936" y="3873513"/>
            <a:chExt cx="2363199" cy="129669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C55D5C-9416-347F-FF17-0ACEDEF84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EB217B-BECC-B637-2CDD-EC4B38D7C774}"/>
                </a:ext>
              </a:extLst>
            </p:cNvPr>
            <p:cNvSpPr txBox="1"/>
            <p:nvPr/>
          </p:nvSpPr>
          <p:spPr>
            <a:xfrm>
              <a:off x="3827189" y="4462325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Create testing dataset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065DA-721F-A3CB-C68A-20522A9E14B3}"/>
              </a:ext>
            </a:extLst>
          </p:cNvPr>
          <p:cNvCxnSpPr>
            <a:cxnSpLocks/>
          </p:cNvCxnSpPr>
          <p:nvPr/>
        </p:nvCxnSpPr>
        <p:spPr>
          <a:xfrm flipV="1">
            <a:off x="8848936" y="3342869"/>
            <a:ext cx="0" cy="106105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8A2068-F6C3-9D31-318E-330D19E75E7C}"/>
              </a:ext>
            </a:extLst>
          </p:cNvPr>
          <p:cNvSpPr txBox="1"/>
          <p:nvPr/>
        </p:nvSpPr>
        <p:spPr>
          <a:xfrm>
            <a:off x="10276682" y="5553217"/>
            <a:ext cx="180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Split data into training and testing set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AF2A34-467B-23AA-4B18-E9B4E3340DF1}"/>
              </a:ext>
            </a:extLst>
          </p:cNvPr>
          <p:cNvGrpSpPr/>
          <p:nvPr/>
        </p:nvGrpSpPr>
        <p:grpSpPr>
          <a:xfrm flipH="1">
            <a:off x="10276681" y="3168425"/>
            <a:ext cx="693465" cy="2493402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FF636A-3369-93A8-C221-B7405D428806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9B65D35-9038-83A2-D8F2-F06886F7F1CC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AA2BB0-D791-1B8C-2B7E-25FF98F6303A}"/>
              </a:ext>
            </a:extLst>
          </p:cNvPr>
          <p:cNvSpPr txBox="1"/>
          <p:nvPr/>
        </p:nvSpPr>
        <p:spPr>
          <a:xfrm>
            <a:off x="7606457" y="4438809"/>
            <a:ext cx="2542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Variable to conduct stratified sampling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C09128-D378-AAC3-FE07-DA618715FDF1}"/>
              </a:ext>
            </a:extLst>
          </p:cNvPr>
          <p:cNvSpPr txBox="1"/>
          <p:nvPr/>
        </p:nvSpPr>
        <p:spPr>
          <a:xfrm>
            <a:off x="803413" y="1280418"/>
            <a:ext cx="10585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Before any modelling, the data is split into at least two subsets: </a:t>
            </a:r>
            <a:r>
              <a:rPr lang="en-GB" sz="2200" b="1" dirty="0">
                <a:latin typeface="Palatino Linotype" panose="02040502050505030304" pitchFamily="18" charset="0"/>
              </a:rPr>
              <a:t>training</a:t>
            </a:r>
            <a:r>
              <a:rPr lang="en-GB" sz="2200" dirty="0">
                <a:latin typeface="Palatino Linotype" panose="02040502050505030304" pitchFamily="18" charset="0"/>
              </a:rPr>
              <a:t> – to teach the model, </a:t>
            </a:r>
            <a:r>
              <a:rPr lang="en-GB" sz="2200" b="1" dirty="0">
                <a:latin typeface="Palatino Linotype" panose="02040502050505030304" pitchFamily="18" charset="0"/>
              </a:rPr>
              <a:t>testin</a:t>
            </a:r>
            <a:r>
              <a:rPr lang="en-GB" sz="2200" dirty="0">
                <a:latin typeface="Palatino Linotype" panose="02040502050505030304" pitchFamily="18" charset="0"/>
              </a:rPr>
              <a:t>g – to estimate model performance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3978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3ED1-466F-6874-0020-03FA954E51B7}"/>
              </a:ext>
            </a:extLst>
          </p:cNvPr>
          <p:cNvSpPr txBox="1"/>
          <p:nvPr/>
        </p:nvSpPr>
        <p:spPr>
          <a:xfrm>
            <a:off x="1361661" y="182118"/>
            <a:ext cx="86967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3. Feature engineering and preprocessing (recipes)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7B5F5-4B24-EE32-AA02-99628BF2879B}"/>
              </a:ext>
            </a:extLst>
          </p:cNvPr>
          <p:cNvSpPr txBox="1"/>
          <p:nvPr/>
        </p:nvSpPr>
        <p:spPr>
          <a:xfrm>
            <a:off x="1639956" y="6092687"/>
            <a:ext cx="9001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They define a sequence of preprocessing steps on the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18478-3D1B-8F28-3895-0FFB0D0CC8A7}"/>
              </a:ext>
            </a:extLst>
          </p:cNvPr>
          <p:cNvSpPr txBox="1"/>
          <p:nvPr/>
        </p:nvSpPr>
        <p:spPr>
          <a:xfrm>
            <a:off x="979004" y="990061"/>
            <a:ext cx="10233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is crucial for preparing your data for modelling using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recipes</a:t>
            </a:r>
            <a:r>
              <a:rPr lang="en-GB" sz="2200" dirty="0">
                <a:latin typeface="Palatino Linotype" panose="02040502050505030304" pitchFamily="18" charset="0"/>
              </a:rPr>
              <a:t> package preprocessing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BBEFC-4A82-5BC3-9A03-34AB5AB9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6" y="1941972"/>
            <a:ext cx="8304110" cy="17368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9D1D65-A048-4DDC-0966-AE4D6A9AF20C}"/>
              </a:ext>
            </a:extLst>
          </p:cNvPr>
          <p:cNvCxnSpPr>
            <a:cxnSpLocks/>
          </p:cNvCxnSpPr>
          <p:nvPr/>
        </p:nvCxnSpPr>
        <p:spPr>
          <a:xfrm flipV="1">
            <a:off x="6451571" y="3331121"/>
            <a:ext cx="0" cy="1815574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89B82-A0CF-B526-94BE-7BB1BD09A4B1}"/>
              </a:ext>
            </a:extLst>
          </p:cNvPr>
          <p:cNvSpPr txBox="1"/>
          <p:nvPr/>
        </p:nvSpPr>
        <p:spPr>
          <a:xfrm>
            <a:off x="5163452" y="5134480"/>
            <a:ext cx="238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Proportion to split for training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D2715E-FC4A-59E5-6408-730AF18F0A27}"/>
              </a:ext>
            </a:extLst>
          </p:cNvPr>
          <p:cNvGrpSpPr/>
          <p:nvPr/>
        </p:nvGrpSpPr>
        <p:grpSpPr>
          <a:xfrm>
            <a:off x="457201" y="2484620"/>
            <a:ext cx="1858611" cy="2190710"/>
            <a:chOff x="1615179" y="3525722"/>
            <a:chExt cx="1858611" cy="18036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032115-D6B9-6D4A-8DE8-C6781CB0E3F0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9F694A-D871-0A70-F15A-ECD22C986BD3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309396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4B192-4E14-2537-C380-76D5D527F3F0}"/>
                </a:ext>
              </a:extLst>
            </p:cNvPr>
            <p:cNvSpPr txBox="1"/>
            <p:nvPr/>
          </p:nvSpPr>
          <p:spPr>
            <a:xfrm>
              <a:off x="1615179" y="4746532"/>
              <a:ext cx="185861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Impute missing values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16B7E-5021-A46A-2624-3305E804DC0B}"/>
              </a:ext>
            </a:extLst>
          </p:cNvPr>
          <p:cNvGrpSpPr/>
          <p:nvPr/>
        </p:nvGrpSpPr>
        <p:grpSpPr>
          <a:xfrm>
            <a:off x="2595959" y="3270949"/>
            <a:ext cx="2265946" cy="1521803"/>
            <a:chOff x="3324841" y="3873513"/>
            <a:chExt cx="2265946" cy="15218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6E33A3-C6CD-EDB6-1876-B04F99F6D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84989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520C2B-9114-C0BB-5711-48523074DF86}"/>
                </a:ext>
              </a:extLst>
            </p:cNvPr>
            <p:cNvSpPr txBox="1"/>
            <p:nvPr/>
          </p:nvSpPr>
          <p:spPr>
            <a:xfrm>
              <a:off x="3324841" y="4687430"/>
              <a:ext cx="2265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Standardise all numeric variables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1FB9DE-92EB-E6DE-F271-D01825CAA8DA}"/>
              </a:ext>
            </a:extLst>
          </p:cNvPr>
          <p:cNvSpPr txBox="1"/>
          <p:nvPr/>
        </p:nvSpPr>
        <p:spPr>
          <a:xfrm>
            <a:off x="10309767" y="3907454"/>
            <a:ext cx="1806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response and predictor variables for 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B9C6E0-2840-EC47-1BD1-1DCC0404D922}"/>
              </a:ext>
            </a:extLst>
          </p:cNvPr>
          <p:cNvGrpSpPr/>
          <p:nvPr/>
        </p:nvGrpSpPr>
        <p:grpSpPr>
          <a:xfrm flipH="1">
            <a:off x="9845324" y="2206187"/>
            <a:ext cx="1367665" cy="1653573"/>
            <a:chOff x="10691480" y="2030655"/>
            <a:chExt cx="423345" cy="221465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29A3266-AA86-17B1-CC8D-E85D8C2D97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29981E-7A94-D9E0-F57D-CEFD83CD8D89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FD0FD5-CF0C-376A-5A12-EB24DF4907CB}"/>
              </a:ext>
            </a:extLst>
          </p:cNvPr>
          <p:cNvSpPr txBox="1"/>
          <p:nvPr/>
        </p:nvSpPr>
        <p:spPr>
          <a:xfrm>
            <a:off x="7855746" y="4493001"/>
            <a:ext cx="198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Create dummy variables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3C110B-39C7-3753-F1E3-53D574EDC4C2}"/>
              </a:ext>
            </a:extLst>
          </p:cNvPr>
          <p:cNvGrpSpPr/>
          <p:nvPr/>
        </p:nvGrpSpPr>
        <p:grpSpPr>
          <a:xfrm flipH="1">
            <a:off x="8130207" y="2798037"/>
            <a:ext cx="1081417" cy="1653573"/>
            <a:chOff x="10691480" y="2030655"/>
            <a:chExt cx="423345" cy="221465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6266001-5886-5663-07CB-C2EF097EA34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FFE4AB-1E2C-BCA4-05F5-A72DE2555E8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103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10C8D-F8C7-680D-6685-E0CF90CAE3CC}"/>
              </a:ext>
            </a:extLst>
          </p:cNvPr>
          <p:cNvSpPr txBox="1"/>
          <p:nvPr/>
        </p:nvSpPr>
        <p:spPr>
          <a:xfrm>
            <a:off x="3558209" y="231813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4. Model Specification (parsnip)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EF754-AD36-A381-A1A8-D163A56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7" y="2458196"/>
            <a:ext cx="4243798" cy="1941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D9F5E-4BAD-7993-A1A0-A34F4E9F5B60}"/>
              </a:ext>
            </a:extLst>
          </p:cNvPr>
          <p:cNvSpPr txBox="1"/>
          <p:nvPr/>
        </p:nvSpPr>
        <p:spPr>
          <a:xfrm>
            <a:off x="349315" y="929506"/>
            <a:ext cx="71249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Declare the type of model you want to use at this stage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5C436F-9BEE-2132-3922-520E9E552DAF}"/>
              </a:ext>
            </a:extLst>
          </p:cNvPr>
          <p:cNvCxnSpPr>
            <a:cxnSpLocks/>
          </p:cNvCxnSpPr>
          <p:nvPr/>
        </p:nvCxnSpPr>
        <p:spPr>
          <a:xfrm flipH="1">
            <a:off x="2642096" y="3339642"/>
            <a:ext cx="438875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327F9A-74F6-0976-E383-25C3FA3FC523}"/>
              </a:ext>
            </a:extLst>
          </p:cNvPr>
          <p:cNvSpPr txBox="1"/>
          <p:nvPr/>
        </p:nvSpPr>
        <p:spPr>
          <a:xfrm>
            <a:off x="7181647" y="3075056"/>
            <a:ext cx="3770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Predictors proportion to randomly sample at each split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843950-D500-A003-FD01-812107A8883A}"/>
              </a:ext>
            </a:extLst>
          </p:cNvPr>
          <p:cNvGrpSpPr/>
          <p:nvPr/>
        </p:nvGrpSpPr>
        <p:grpSpPr>
          <a:xfrm>
            <a:off x="1713708" y="4101559"/>
            <a:ext cx="3593789" cy="1356119"/>
            <a:chOff x="2563234" y="3751081"/>
            <a:chExt cx="3593789" cy="135611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F65C6A-A2EA-82DD-EFE0-A35614464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963" y="3751081"/>
              <a:ext cx="0" cy="59648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D1F0DC-DFD0-92FE-F854-3D57E9DA7C30}"/>
                </a:ext>
              </a:extLst>
            </p:cNvPr>
            <p:cNvSpPr txBox="1"/>
            <p:nvPr/>
          </p:nvSpPr>
          <p:spPr>
            <a:xfrm>
              <a:off x="2563234" y="4399314"/>
              <a:ext cx="35937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Background engine (package) to use for this model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2396C8-5CB5-820D-2142-E9106A6CFD7F}"/>
              </a:ext>
            </a:extLst>
          </p:cNvPr>
          <p:cNvSpPr txBox="1"/>
          <p:nvPr/>
        </p:nvSpPr>
        <p:spPr>
          <a:xfrm>
            <a:off x="5438362" y="1613718"/>
            <a:ext cx="5604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Specify ML model (extreme gradient boosting)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3C0BA2-CA65-8978-6748-469B5D5D0280}"/>
              </a:ext>
            </a:extLst>
          </p:cNvPr>
          <p:cNvGrpSpPr/>
          <p:nvPr/>
        </p:nvGrpSpPr>
        <p:grpSpPr>
          <a:xfrm rot="16200000" flipH="1">
            <a:off x="3947808" y="1220833"/>
            <a:ext cx="582349" cy="2137027"/>
            <a:chOff x="10691480" y="2030655"/>
            <a:chExt cx="423345" cy="221465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0D2922-DAD5-DAB1-6EBC-C684AE55B48B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EDF2CB-8321-E62E-B0EC-C8C5DDC78DC3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DE6D12-EB01-2323-FC73-BEE2DF7FF56E}"/>
              </a:ext>
            </a:extLst>
          </p:cNvPr>
          <p:cNvCxnSpPr>
            <a:cxnSpLocks/>
          </p:cNvCxnSpPr>
          <p:nvPr/>
        </p:nvCxnSpPr>
        <p:spPr>
          <a:xfrm flipH="1">
            <a:off x="4375103" y="2999609"/>
            <a:ext cx="1299277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0388B5-5CFA-21D3-A17F-B1979551357C}"/>
              </a:ext>
            </a:extLst>
          </p:cNvPr>
          <p:cNvSpPr txBox="1"/>
          <p:nvPr/>
        </p:nvSpPr>
        <p:spPr>
          <a:xfrm>
            <a:off x="5837723" y="2603297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ML task to perform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898087-CA1C-8726-2434-5B8B638309DD}"/>
              </a:ext>
            </a:extLst>
          </p:cNvPr>
          <p:cNvSpPr txBox="1"/>
          <p:nvPr/>
        </p:nvSpPr>
        <p:spPr>
          <a:xfrm>
            <a:off x="5307497" y="5682921"/>
            <a:ext cx="5977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Several ML models exist within the </a:t>
            </a:r>
            <a:r>
              <a:rPr lang="en-GB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parsnip</a:t>
            </a:r>
            <a:r>
              <a:rPr lang="en-GB" sz="2200" dirty="0">
                <a:latin typeface="Palatino Linotype" panose="02040502050505030304" pitchFamily="18" charset="0"/>
              </a:rPr>
              <a:t> package for use at this stage </a:t>
            </a:r>
          </a:p>
        </p:txBody>
      </p:sp>
    </p:spTree>
    <p:extLst>
      <p:ext uri="{BB962C8B-B14F-4D97-AF65-F5344CB8AC3E}">
        <p14:creationId xmlns:p14="http://schemas.microsoft.com/office/powerpoint/2010/main" val="853008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3CD98-32E6-32A3-C140-AF52DB4BB7F5}"/>
              </a:ext>
            </a:extLst>
          </p:cNvPr>
          <p:cNvSpPr txBox="1"/>
          <p:nvPr/>
        </p:nvSpPr>
        <p:spPr>
          <a:xfrm>
            <a:off x="2922105" y="231813"/>
            <a:ext cx="65797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5. Creating a workflow (workflows)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3C052-AFB0-A015-959E-4A46F1520B53}"/>
              </a:ext>
            </a:extLst>
          </p:cNvPr>
          <p:cNvSpPr txBox="1"/>
          <p:nvPr/>
        </p:nvSpPr>
        <p:spPr>
          <a:xfrm flipV="1">
            <a:off x="1918253" y="3104986"/>
            <a:ext cx="3672757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43331E-BFE5-E86B-5079-69FB9089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52" y="1027493"/>
            <a:ext cx="1056529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>
                <a:latin typeface="Palatino Linotype" panose="02040502050505030304" pitchFamily="18" charset="0"/>
              </a:rPr>
              <a:t>Bundel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together your preprocessing recipe and your model  specification to create a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12067-6612-7F17-EE21-B28F6B98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88" y="2882347"/>
            <a:ext cx="5553988" cy="109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67BE2A-0C44-F76C-0295-B7F0101792F9}"/>
              </a:ext>
            </a:extLst>
          </p:cNvPr>
          <p:cNvGrpSpPr/>
          <p:nvPr/>
        </p:nvGrpSpPr>
        <p:grpSpPr>
          <a:xfrm>
            <a:off x="1039205" y="3373344"/>
            <a:ext cx="2265946" cy="1640017"/>
            <a:chOff x="1696334" y="3525722"/>
            <a:chExt cx="2265946" cy="13502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204253-E2FE-C47E-26A1-908FF725F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1090414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9F3D2A-26F0-DB1E-56FF-F66AF3F7D9A4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837529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BE7D8-910D-190C-187B-27EC54C11CFA}"/>
                </a:ext>
              </a:extLst>
            </p:cNvPr>
            <p:cNvSpPr txBox="1"/>
            <p:nvPr/>
          </p:nvSpPr>
          <p:spPr>
            <a:xfrm>
              <a:off x="1696334" y="4293146"/>
              <a:ext cx="2265946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model specification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EFD5D75-8186-D97E-6236-CBDEB11FA8EF}"/>
              </a:ext>
            </a:extLst>
          </p:cNvPr>
          <p:cNvSpPr txBox="1"/>
          <p:nvPr/>
        </p:nvSpPr>
        <p:spPr>
          <a:xfrm>
            <a:off x="7913627" y="1860449"/>
            <a:ext cx="2670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Initiate the workflow for your ML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C3E3C-59D2-84B7-FA0D-E5ACA997A3C9}"/>
              </a:ext>
            </a:extLst>
          </p:cNvPr>
          <p:cNvGrpSpPr/>
          <p:nvPr/>
        </p:nvGrpSpPr>
        <p:grpSpPr>
          <a:xfrm flipH="1">
            <a:off x="6960043" y="3682740"/>
            <a:ext cx="2921597" cy="707886"/>
            <a:chOff x="10691480" y="2030655"/>
            <a:chExt cx="423345" cy="221465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99563B-5E65-B008-EF9F-BA701405C0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2BA053-A9FE-FF57-22A5-55FA9DD61BA8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69C0ED-961B-7954-0037-F12B4C4101A6}"/>
              </a:ext>
            </a:extLst>
          </p:cNvPr>
          <p:cNvSpPr txBox="1"/>
          <p:nvPr/>
        </p:nvSpPr>
        <p:spPr>
          <a:xfrm>
            <a:off x="8886850" y="4502225"/>
            <a:ext cx="2670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Add the preprocessing recipe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63FA-E918-893F-0FDA-D295D339A466}"/>
              </a:ext>
            </a:extLst>
          </p:cNvPr>
          <p:cNvGrpSpPr/>
          <p:nvPr/>
        </p:nvGrpSpPr>
        <p:grpSpPr>
          <a:xfrm rot="16200000" flipH="1">
            <a:off x="6496058" y="1501963"/>
            <a:ext cx="582349" cy="2137027"/>
            <a:chOff x="10691480" y="2030655"/>
            <a:chExt cx="423345" cy="221465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427060-F39D-0672-7492-D1DB85E97244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3DBF53-0E45-4EA8-A2F4-DFE93B44D59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14D4DE8-D8AA-B4EF-A2B1-9CB484ECE41A}"/>
              </a:ext>
            </a:extLst>
          </p:cNvPr>
          <p:cNvSpPr txBox="1"/>
          <p:nvPr/>
        </p:nvSpPr>
        <p:spPr>
          <a:xfrm>
            <a:off x="942560" y="5659246"/>
            <a:ext cx="103068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ensures that the defined preprocessing steps are always applied before the model is fitted</a:t>
            </a:r>
          </a:p>
        </p:txBody>
      </p:sp>
    </p:spTree>
    <p:extLst>
      <p:ext uri="{BB962C8B-B14F-4D97-AF65-F5344CB8AC3E}">
        <p14:creationId xmlns:p14="http://schemas.microsoft.com/office/powerpoint/2010/main" val="181483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F60CD2-30CA-2588-5E37-BC760B1E6A0B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6. Model training and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87DEB-6D26-1466-4956-D2F686B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0" y="2580522"/>
            <a:ext cx="4386674" cy="856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0149F-3E03-6E04-0F53-69C145EE7CDE}"/>
              </a:ext>
            </a:extLst>
          </p:cNvPr>
          <p:cNvSpPr txBox="1"/>
          <p:nvPr/>
        </p:nvSpPr>
        <p:spPr>
          <a:xfrm>
            <a:off x="1689652" y="1177329"/>
            <a:ext cx="9660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With the workflow defined, you "fit" the workflow to your </a:t>
            </a:r>
            <a:r>
              <a:rPr lang="en-GB" sz="2200" b="1" i="1" dirty="0">
                <a:latin typeface="Palatino Linotype" panose="02040502050505030304" pitchFamily="18" charset="0"/>
              </a:rPr>
              <a:t>training data</a:t>
            </a:r>
            <a:endParaRPr lang="en-GB" sz="2200" b="1" dirty="0">
              <a:latin typeface="Palatino Linotype" panose="0204050205050503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DCABC-0A6A-7420-1E99-C39C34875754}"/>
              </a:ext>
            </a:extLst>
          </p:cNvPr>
          <p:cNvCxnSpPr>
            <a:cxnSpLocks/>
          </p:cNvCxnSpPr>
          <p:nvPr/>
        </p:nvCxnSpPr>
        <p:spPr>
          <a:xfrm flipH="1">
            <a:off x="4727815" y="3184480"/>
            <a:ext cx="2071228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DBD321-7C97-F900-F6F9-B221D132A265}"/>
              </a:ext>
            </a:extLst>
          </p:cNvPr>
          <p:cNvSpPr txBox="1"/>
          <p:nvPr/>
        </p:nvSpPr>
        <p:spPr>
          <a:xfrm>
            <a:off x="6881296" y="2984425"/>
            <a:ext cx="377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Fit model to the training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E6E47D-882C-E7AB-272F-26CFC42EFEFC}"/>
              </a:ext>
            </a:extLst>
          </p:cNvPr>
          <p:cNvGrpSpPr/>
          <p:nvPr/>
        </p:nvGrpSpPr>
        <p:grpSpPr>
          <a:xfrm rot="16200000" flipH="1">
            <a:off x="3977626" y="1325505"/>
            <a:ext cx="582349" cy="2137027"/>
            <a:chOff x="10691480" y="2030655"/>
            <a:chExt cx="423345" cy="221465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298CA0-1304-6A45-3D87-40B23664105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719074-B791-1741-8F30-E5E825FA8622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513A61-7E1C-8AE5-BD07-20EF0B1AFAED}"/>
              </a:ext>
            </a:extLst>
          </p:cNvPr>
          <p:cNvSpPr txBox="1"/>
          <p:nvPr/>
        </p:nvSpPr>
        <p:spPr>
          <a:xfrm>
            <a:off x="5505249" y="1890062"/>
            <a:ext cx="234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Defined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FB249-B61F-9356-504E-9BD9972E750B}"/>
              </a:ext>
            </a:extLst>
          </p:cNvPr>
          <p:cNvSpPr txBox="1"/>
          <p:nvPr/>
        </p:nvSpPr>
        <p:spPr>
          <a:xfrm>
            <a:off x="1180270" y="3978198"/>
            <a:ext cx="8947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 result is a fitted model object, ready for making predictions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413D1-D127-F7FF-8000-7EC07A8F6DFD}"/>
              </a:ext>
            </a:extLst>
          </p:cNvPr>
          <p:cNvSpPr txBox="1"/>
          <p:nvPr/>
        </p:nvSpPr>
        <p:spPr>
          <a:xfrm>
            <a:off x="1289578" y="5476757"/>
            <a:ext cx="89477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Additionally, you can fine tune the model by varying various hyperparameter and performing cross-validations</a:t>
            </a:r>
          </a:p>
        </p:txBody>
      </p:sp>
    </p:spTree>
    <p:extLst>
      <p:ext uri="{BB962C8B-B14F-4D97-AF65-F5344CB8AC3E}">
        <p14:creationId xmlns:p14="http://schemas.microsoft.com/office/powerpoint/2010/main" val="132104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CC6B1-8756-2D98-0593-D3E31C86F259}"/>
              </a:ext>
            </a:extLst>
          </p:cNvPr>
          <p:cNvSpPr txBox="1"/>
          <p:nvPr/>
        </p:nvSpPr>
        <p:spPr>
          <a:xfrm>
            <a:off x="3081131" y="241752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Model training and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BBB5F-6330-0733-A6A7-1EFF7D4C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25" y="1926355"/>
            <a:ext cx="8205110" cy="10629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B87B3-A277-A6F1-5DF5-43C4451E4ECC}"/>
              </a:ext>
            </a:extLst>
          </p:cNvPr>
          <p:cNvCxnSpPr>
            <a:cxnSpLocks/>
          </p:cNvCxnSpPr>
          <p:nvPr/>
        </p:nvCxnSpPr>
        <p:spPr>
          <a:xfrm flipV="1">
            <a:off x="4563136" y="2846993"/>
            <a:ext cx="0" cy="130768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F0A8E1-6010-88DC-8DE9-8F832792897C}"/>
              </a:ext>
            </a:extLst>
          </p:cNvPr>
          <p:cNvSpPr txBox="1"/>
          <p:nvPr/>
        </p:nvSpPr>
        <p:spPr>
          <a:xfrm>
            <a:off x="3795733" y="4212093"/>
            <a:ext cx="2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Outcome variable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38743B-F906-ADD8-A81C-9F0441D53390}"/>
              </a:ext>
            </a:extLst>
          </p:cNvPr>
          <p:cNvGrpSpPr/>
          <p:nvPr/>
        </p:nvGrpSpPr>
        <p:grpSpPr>
          <a:xfrm>
            <a:off x="172778" y="2361764"/>
            <a:ext cx="2941691" cy="2739220"/>
            <a:chOff x="1525478" y="3525722"/>
            <a:chExt cx="2941691" cy="22552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6AF07E-9FAE-2FED-86B3-B310AFF90E5B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3"/>
              <a:ext cx="729069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336A7A-E40D-E972-D869-6779CA81A6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1" y="3525722"/>
              <a:ext cx="0" cy="1672398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A9A3DA-C79B-F359-49B0-E96FA1DD51BA}"/>
                </a:ext>
              </a:extLst>
            </p:cNvPr>
            <p:cNvSpPr txBox="1"/>
            <p:nvPr/>
          </p:nvSpPr>
          <p:spPr>
            <a:xfrm>
              <a:off x="1525478" y="5198120"/>
              <a:ext cx="2941691" cy="5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Add the predicted data to the original dataset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BB722-DDF9-BAD1-4624-6B10441A8E64}"/>
              </a:ext>
            </a:extLst>
          </p:cNvPr>
          <p:cNvGrpSpPr/>
          <p:nvPr/>
        </p:nvGrpSpPr>
        <p:grpSpPr>
          <a:xfrm>
            <a:off x="1957274" y="2902526"/>
            <a:ext cx="3031590" cy="1252154"/>
            <a:chOff x="2968153" y="3873513"/>
            <a:chExt cx="3031590" cy="11855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807778-9017-E33E-6FA7-039FB0AD4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936" y="3873513"/>
              <a:ext cx="0" cy="611382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795C55-57C4-032F-35C7-315F82249EBE}"/>
                </a:ext>
              </a:extLst>
            </p:cNvPr>
            <p:cNvSpPr txBox="1"/>
            <p:nvPr/>
          </p:nvSpPr>
          <p:spPr>
            <a:xfrm>
              <a:off x="2968153" y="4388820"/>
              <a:ext cx="3031590" cy="67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271C76"/>
                  </a:solidFill>
                  <a:latin typeface="Palatino Linotype" panose="02040502050505030304" pitchFamily="18" charset="0"/>
                </a:rPr>
                <a:t>Evaluate model performance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2C0920-6C27-3F77-A1E1-48909212CED1}"/>
              </a:ext>
            </a:extLst>
          </p:cNvPr>
          <p:cNvSpPr txBox="1"/>
          <p:nvPr/>
        </p:nvSpPr>
        <p:spPr>
          <a:xfrm>
            <a:off x="9409352" y="3342437"/>
            <a:ext cx="278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Make predictions using the fitted model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23E17-C4E1-7B6B-ACD7-C8A7B56E1293}"/>
              </a:ext>
            </a:extLst>
          </p:cNvPr>
          <p:cNvGrpSpPr/>
          <p:nvPr/>
        </p:nvGrpSpPr>
        <p:grpSpPr>
          <a:xfrm flipH="1">
            <a:off x="9744935" y="2087564"/>
            <a:ext cx="1081406" cy="1243558"/>
            <a:chOff x="10691480" y="2030655"/>
            <a:chExt cx="423345" cy="22146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B1C435-7850-8676-066F-031C4F88AE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80" y="2030656"/>
              <a:ext cx="423345" cy="0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687AF4-65FF-B9DE-7984-077F1F4A3F54}"/>
                </a:ext>
              </a:extLst>
            </p:cNvPr>
            <p:cNvCxnSpPr/>
            <p:nvPr/>
          </p:nvCxnSpPr>
          <p:spPr>
            <a:xfrm>
              <a:off x="10691480" y="2030655"/>
              <a:ext cx="0" cy="221465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96AF95-ED5B-32B0-F490-CDA2E858E216}"/>
              </a:ext>
            </a:extLst>
          </p:cNvPr>
          <p:cNvSpPr txBox="1"/>
          <p:nvPr/>
        </p:nvSpPr>
        <p:spPr>
          <a:xfrm>
            <a:off x="5958441" y="3419187"/>
            <a:ext cx="27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71C76"/>
                </a:solidFill>
                <a:latin typeface="Palatino Linotype" panose="02040502050505030304" pitchFamily="18" charset="0"/>
              </a:rPr>
              <a:t>Compare predicted to actual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792B7-B79C-2E0F-0A10-1CB3866D2129}"/>
              </a:ext>
            </a:extLst>
          </p:cNvPr>
          <p:cNvSpPr txBox="1"/>
          <p:nvPr/>
        </p:nvSpPr>
        <p:spPr>
          <a:xfrm>
            <a:off x="785931" y="904511"/>
            <a:ext cx="10620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Once the model is tuned it is fitted again and the final fit is used for making predictions on the test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2B06BE-ECD9-E6D7-8DDA-1B19D11B6B22}"/>
              </a:ext>
            </a:extLst>
          </p:cNvPr>
          <p:cNvCxnSpPr>
            <a:cxnSpLocks/>
          </p:cNvCxnSpPr>
          <p:nvPr/>
        </p:nvCxnSpPr>
        <p:spPr>
          <a:xfrm flipV="1">
            <a:off x="6892205" y="2855094"/>
            <a:ext cx="0" cy="645742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76A8DC-21F1-7E79-E553-CD8EFCB5AC92}"/>
              </a:ext>
            </a:extLst>
          </p:cNvPr>
          <p:cNvSpPr txBox="1"/>
          <p:nvPr/>
        </p:nvSpPr>
        <p:spPr>
          <a:xfrm>
            <a:off x="892863" y="5866211"/>
            <a:ext cx="104062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Then, this final model makes predictions on the completely unseen </a:t>
            </a:r>
            <a:r>
              <a:rPr lang="en-GB" sz="2200" b="1" dirty="0">
                <a:latin typeface="Palatino Linotype" panose="02040502050505030304" pitchFamily="18" charset="0"/>
              </a:rPr>
              <a:t>testing data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2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D17B2-FBB1-067A-CC70-B9C5B66F2905}"/>
              </a:ext>
            </a:extLst>
          </p:cNvPr>
          <p:cNvSpPr txBox="1"/>
          <p:nvPr/>
        </p:nvSpPr>
        <p:spPr>
          <a:xfrm>
            <a:off x="3120888" y="440534"/>
            <a:ext cx="56851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7. Making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F41E7-E834-A39C-849F-C8A064A47FFB}"/>
              </a:ext>
            </a:extLst>
          </p:cNvPr>
          <p:cNvSpPr txBox="1"/>
          <p:nvPr/>
        </p:nvSpPr>
        <p:spPr>
          <a:xfrm>
            <a:off x="1388994" y="1555979"/>
            <a:ext cx="979252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i="1" dirty="0">
                <a:latin typeface="Palatino Linotype" panose="02040502050505030304" pitchFamily="18" charset="0"/>
              </a:rPr>
              <a:t>The ultimate goal! </a:t>
            </a:r>
          </a:p>
          <a:p>
            <a:endParaRPr lang="en-GB" sz="4000" i="1" dirty="0">
              <a:latin typeface="Palatino Linotype" panose="02040502050505030304" pitchFamily="18" charset="0"/>
            </a:endParaRPr>
          </a:p>
          <a:p>
            <a:r>
              <a:rPr lang="en-GB" sz="2200" dirty="0">
                <a:latin typeface="Palatino Linotype" panose="02040502050505030304" pitchFamily="18" charset="0"/>
              </a:rPr>
              <a:t>The finalized, evaluated model can now be used to make predictions on truly new, never-before-seen data.</a:t>
            </a:r>
          </a:p>
        </p:txBody>
      </p:sp>
    </p:spTree>
    <p:extLst>
      <p:ext uri="{BB962C8B-B14F-4D97-AF65-F5344CB8AC3E}">
        <p14:creationId xmlns:p14="http://schemas.microsoft.com/office/powerpoint/2010/main" val="263920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89619-3DFC-DE69-54EE-ECBEC76E00D5}"/>
              </a:ext>
            </a:extLst>
          </p:cNvPr>
          <p:cNvSpPr txBox="1"/>
          <p:nvPr/>
        </p:nvSpPr>
        <p:spPr>
          <a:xfrm>
            <a:off x="558799" y="4268139"/>
            <a:ext cx="93927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2: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ML Workflow Live Coding Demo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Tidymodels workflow code snippet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Live code demonstration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Useful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A125A-E4AF-9839-71E8-ECBDAAE2520C}"/>
              </a:ext>
            </a:extLst>
          </p:cNvPr>
          <p:cNvSpPr txBox="1"/>
          <p:nvPr/>
        </p:nvSpPr>
        <p:spPr>
          <a:xfrm>
            <a:off x="558799" y="874455"/>
            <a:ext cx="999289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Part 1: </a:t>
            </a:r>
          </a:p>
          <a:p>
            <a:pPr algn="ctr"/>
            <a:r>
              <a:rPr lang="en-GB" sz="3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Env. modelling &amp; Machine Learning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Overview of Environmental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Role of Machine Learning in Env.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Types of machine learning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Why Use 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500" dirty="0">
                <a:latin typeface="Candara" panose="020E0502030303020204" pitchFamily="34" charset="0"/>
              </a:rPr>
              <a:t>   Key Packages to Consider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703D1-749A-EDEF-B5E4-BB2B60F89068}"/>
              </a:ext>
            </a:extLst>
          </p:cNvPr>
          <p:cNvSpPr txBox="1"/>
          <p:nvPr/>
        </p:nvSpPr>
        <p:spPr>
          <a:xfrm>
            <a:off x="3917928" y="141954"/>
            <a:ext cx="3695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Content 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4DCC3-6BE4-05B2-6185-D170BC551AD7}"/>
              </a:ext>
            </a:extLst>
          </p:cNvPr>
          <p:cNvCxnSpPr>
            <a:cxnSpLocks/>
          </p:cNvCxnSpPr>
          <p:nvPr/>
        </p:nvCxnSpPr>
        <p:spPr>
          <a:xfrm>
            <a:off x="3768106" y="761930"/>
            <a:ext cx="3994769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9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8EB7E-D0B4-CF52-133A-362D49BB552D}"/>
              </a:ext>
            </a:extLst>
          </p:cNvPr>
          <p:cNvSpPr txBox="1"/>
          <p:nvPr/>
        </p:nvSpPr>
        <p:spPr>
          <a:xfrm>
            <a:off x="3561291" y="62668"/>
            <a:ext cx="50694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Live Code Demonstration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4002D7-9726-73C8-5D84-B8378DDF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26" y="2298520"/>
            <a:ext cx="124264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4589F-964A-B380-522D-0C1B791BEE4B}"/>
              </a:ext>
            </a:extLst>
          </p:cNvPr>
          <p:cNvSpPr txBox="1"/>
          <p:nvPr/>
        </p:nvSpPr>
        <p:spPr>
          <a:xfrm>
            <a:off x="2150422" y="797485"/>
            <a:ext cx="96012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Goal: </a:t>
            </a:r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Predict rainfall in Ghana using environmental data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8" name="Picture 7" descr="A qr code with a logo&#10;&#10;Description automatically generated">
            <a:extLst>
              <a:ext uri="{FF2B5EF4-FFF2-40B4-BE49-F238E27FC236}">
                <a16:creationId xmlns:a16="http://schemas.microsoft.com/office/drawing/2014/main" id="{9446424D-41EF-6454-055D-A74B4B40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01" y="1862562"/>
            <a:ext cx="4039798" cy="4039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AB769-2391-3FF1-F876-74D45C1D7697}"/>
              </a:ext>
            </a:extLst>
          </p:cNvPr>
          <p:cNvSpPr txBox="1"/>
          <p:nvPr/>
        </p:nvSpPr>
        <p:spPr>
          <a:xfrm>
            <a:off x="287106" y="3597965"/>
            <a:ext cx="34687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Palatino Linotype" panose="02040502050505030304" pitchFamily="18" charset="0"/>
              </a:rPr>
              <a:t>1. Load synthetic 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nvironmental data (rainfall, temperature, humidity).</a:t>
            </a:r>
            <a:endParaRPr lang="en-US" altLang="en-US" sz="2000" dirty="0">
              <a:latin typeface="Palatino Linotype" panose="02040502050505030304" pitchFamily="18" charset="0"/>
            </a:endParaRP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6D07C-5DFE-E6CF-9763-959C4C5E8E40}"/>
              </a:ext>
            </a:extLst>
          </p:cNvPr>
          <p:cNvSpPr txBox="1"/>
          <p:nvPr/>
        </p:nvSpPr>
        <p:spPr>
          <a:xfrm>
            <a:off x="8756374" y="34290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2. Train a regression model using caret or tidymodels.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D2AA3-F100-7EEA-FCD4-B8B0FDFD30C8}"/>
              </a:ext>
            </a:extLst>
          </p:cNvPr>
          <p:cNvSpPr txBox="1"/>
          <p:nvPr/>
        </p:nvSpPr>
        <p:spPr>
          <a:xfrm>
            <a:off x="3929499" y="6221895"/>
            <a:ext cx="5721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3. Visualize predictions with ggplot2.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02DDD-3BD8-0323-A80A-29CEA11EF4B8}"/>
              </a:ext>
            </a:extLst>
          </p:cNvPr>
          <p:cNvSpPr txBox="1"/>
          <p:nvPr/>
        </p:nvSpPr>
        <p:spPr>
          <a:xfrm>
            <a:off x="4298672" y="1856567"/>
            <a:ext cx="3594654" cy="35394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700" b="1" dirty="0">
                <a:latin typeface="Arial" panose="020B0604020202020204" pitchFamily="34" charset="0"/>
                <a:cs typeface="Arial" panose="020B0604020202020204" pitchFamily="34" charset="0"/>
              </a:rPr>
              <a:t>Scan this code to access dataset</a:t>
            </a:r>
          </a:p>
        </p:txBody>
      </p:sp>
    </p:spTree>
    <p:extLst>
      <p:ext uri="{BB962C8B-B14F-4D97-AF65-F5344CB8AC3E}">
        <p14:creationId xmlns:p14="http://schemas.microsoft.com/office/powerpoint/2010/main" val="333558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3711-8D12-03D4-5F58-9F345A380F3D}"/>
              </a:ext>
            </a:extLst>
          </p:cNvPr>
          <p:cNvSpPr txBox="1"/>
          <p:nvPr/>
        </p:nvSpPr>
        <p:spPr>
          <a:xfrm>
            <a:off x="4664535" y="204572"/>
            <a:ext cx="28629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5E5F9-1B4F-0AE6-EF05-4E005AA05863}"/>
              </a:ext>
            </a:extLst>
          </p:cNvPr>
          <p:cNvSpPr txBox="1"/>
          <p:nvPr/>
        </p:nvSpPr>
        <p:spPr>
          <a:xfrm>
            <a:off x="974035" y="1520687"/>
            <a:ext cx="100782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effectLst/>
                <a:latin typeface="Palatino Linotype" panose="02040502050505030304" pitchFamily="18" charset="0"/>
              </a:rPr>
              <a:t>Nowosad, M. T. and J. (2025, June 17). </a:t>
            </a:r>
            <a:r>
              <a:rPr lang="en-GB" sz="2500" i="1" dirty="0">
                <a:effectLst/>
                <a:latin typeface="Palatino Linotype" panose="02040502050505030304" pitchFamily="18" charset="0"/>
              </a:rPr>
              <a:t>Elegant and informative maps with tmap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2"/>
              </a:rPr>
              <a:t>https://tmap.geocompx.org/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 | Geocomputation with R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3"/>
              </a:rPr>
              <a:t>https://r.geocompx.org/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r>
              <a:rPr lang="en-GB" sz="2500" i="1" dirty="0">
                <a:effectLst/>
                <a:latin typeface="Palatino Linotype" panose="02040502050505030304" pitchFamily="18" charset="0"/>
              </a:rPr>
              <a:t>Welcome! – Tidymodels</a:t>
            </a:r>
            <a:r>
              <a:rPr lang="en-GB" sz="2500" dirty="0">
                <a:effectLst/>
                <a:latin typeface="Palatino Linotype" panose="02040502050505030304" pitchFamily="18" charset="0"/>
              </a:rPr>
              <a:t>. (n.d.). Retrieved 17 June 2025, from </a:t>
            </a:r>
            <a:r>
              <a:rPr lang="en-GB" sz="2500" dirty="0">
                <a:effectLst/>
                <a:latin typeface="Palatino Linotype" panose="02040502050505030304" pitchFamily="18" charset="0"/>
                <a:hlinkClick r:id="rId4"/>
              </a:rPr>
              <a:t>https://www.tidymodels.org/start/</a:t>
            </a:r>
            <a:endParaRPr lang="en-GB" sz="2500" dirty="0">
              <a:effectLst/>
              <a:latin typeface="Palatino Linotype" panose="02040502050505030304" pitchFamily="18" charset="0"/>
            </a:endParaRPr>
          </a:p>
          <a:p>
            <a:endParaRPr lang="en-GB" sz="25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29E51-7E3A-2B0E-18BC-473E7C8CDC29}"/>
              </a:ext>
            </a:extLst>
          </p:cNvPr>
          <p:cNvSpPr txBox="1"/>
          <p:nvPr/>
        </p:nvSpPr>
        <p:spPr>
          <a:xfrm>
            <a:off x="817418" y="920621"/>
            <a:ext cx="105571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0" b="1" dirty="0">
                <a:solidFill>
                  <a:srgbClr val="E4B8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PART 1:</a:t>
            </a:r>
          </a:p>
          <a:p>
            <a:pPr algn="ctr"/>
            <a:r>
              <a:rPr lang="en-GB" sz="9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GB" sz="7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Environmental Modelling and ML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0718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F1338-09EC-0AA0-45E9-FEA4CA1C5E14}"/>
              </a:ext>
            </a:extLst>
          </p:cNvPr>
          <p:cNvSpPr txBox="1"/>
          <p:nvPr/>
        </p:nvSpPr>
        <p:spPr>
          <a:xfrm>
            <a:off x="1695450" y="54803"/>
            <a:ext cx="902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Overview of Environmental Monitoring</a:t>
            </a:r>
          </a:p>
        </p:txBody>
      </p:sp>
      <p:pic>
        <p:nvPicPr>
          <p:cNvPr id="3" name="Picture 2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A967B4F6-0D88-ACA3-9B1D-A913C3E2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77" r="7213"/>
          <a:stretch/>
        </p:blipFill>
        <p:spPr>
          <a:xfrm>
            <a:off x="769821" y="998706"/>
            <a:ext cx="925629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FA7E5-381B-14A9-2508-5D0EA6D19014}"/>
              </a:ext>
            </a:extLst>
          </p:cNvPr>
          <p:cNvSpPr txBox="1"/>
          <p:nvPr/>
        </p:nvSpPr>
        <p:spPr>
          <a:xfrm>
            <a:off x="2002072" y="1075641"/>
            <a:ext cx="8591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Environmental monitoring is </a:t>
            </a:r>
            <a:r>
              <a:rPr lang="en-GB" sz="2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GB" sz="22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 collection and analysis of data to manage natural resources sustainably</a:t>
            </a:r>
            <a:endParaRPr lang="en-GB" sz="22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5CC3-A2C1-ABBF-C88C-B077E5667D8C}"/>
              </a:ext>
            </a:extLst>
          </p:cNvPr>
          <p:cNvSpPr txBox="1"/>
          <p:nvPr/>
        </p:nvSpPr>
        <p:spPr>
          <a:xfrm>
            <a:off x="1572074" y="5783870"/>
            <a:ext cx="9451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It involves monitoring air quality, water resources, soil conditions, wildlife populations, and weather patterns</a:t>
            </a:r>
          </a:p>
        </p:txBody>
      </p:sp>
      <p:pic>
        <p:nvPicPr>
          <p:cNvPr id="3074" name="Picture 2" descr="Air Box : Air Quality Monitoring System">
            <a:extLst>
              <a:ext uri="{FF2B5EF4-FFF2-40B4-BE49-F238E27FC236}">
                <a16:creationId xmlns:a16="http://schemas.microsoft.com/office/drawing/2014/main" id="{16C94977-B9AE-99CD-ADE0-A8F289BC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72" y="2217906"/>
            <a:ext cx="5438073" cy="30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97B51-3E3A-DBB4-C856-4700D522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2031494"/>
            <a:ext cx="3558280" cy="3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DF16CD-0077-9E84-8341-0019A4108261}"/>
              </a:ext>
            </a:extLst>
          </p:cNvPr>
          <p:cNvSpPr txBox="1"/>
          <p:nvPr/>
        </p:nvSpPr>
        <p:spPr>
          <a:xfrm>
            <a:off x="2512574" y="74259"/>
            <a:ext cx="668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Role of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7B8C6-19D6-4F90-831F-CD89F3F33DE7}"/>
              </a:ext>
            </a:extLst>
          </p:cNvPr>
          <p:cNvSpPr txBox="1"/>
          <p:nvPr/>
        </p:nvSpPr>
        <p:spPr>
          <a:xfrm>
            <a:off x="714375" y="1138018"/>
            <a:ext cx="56292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Machine Learning (ML) is a subfield of Artificial Intelligence (AI) that focuses on enabling computers to learn from data without being explicitly programmed.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7D71B-05FA-416B-E4B3-D58B94A578AD}"/>
              </a:ext>
            </a:extLst>
          </p:cNvPr>
          <p:cNvSpPr txBox="1"/>
          <p:nvPr/>
        </p:nvSpPr>
        <p:spPr>
          <a:xfrm>
            <a:off x="831309" y="3223123"/>
            <a:ext cx="5512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Basically, ML algorithms analyse datasets to identify patterns, learn from these patterns, and then make predictions on new unseen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EA6D-CE42-BD4D-D749-AA068573C23A}"/>
              </a:ext>
            </a:extLst>
          </p:cNvPr>
          <p:cNvSpPr txBox="1"/>
          <p:nvPr/>
        </p:nvSpPr>
        <p:spPr>
          <a:xfrm>
            <a:off x="891702" y="5229605"/>
            <a:ext cx="1040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"learning" process allows systems to improve their performance over time as they are exposed to more data</a:t>
            </a:r>
          </a:p>
        </p:txBody>
      </p:sp>
      <p:pic>
        <p:nvPicPr>
          <p:cNvPr id="6148" name="Picture 4" descr="Machine Learning Vector Art, Icons, and Graphics for Free Download">
            <a:extLst>
              <a:ext uri="{FF2B5EF4-FFF2-40B4-BE49-F238E27FC236}">
                <a16:creationId xmlns:a16="http://schemas.microsoft.com/office/drawing/2014/main" id="{341BD1F7-7033-CA66-6B38-6CFE78794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19815"/>
          <a:stretch/>
        </p:blipFill>
        <p:spPr bwMode="auto">
          <a:xfrm>
            <a:off x="6423589" y="790734"/>
            <a:ext cx="5308577" cy="380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6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C46500-95DC-0DD5-A404-BC95B6C7DB86}"/>
              </a:ext>
            </a:extLst>
          </p:cNvPr>
          <p:cNvSpPr txBox="1"/>
          <p:nvPr/>
        </p:nvSpPr>
        <p:spPr>
          <a:xfrm>
            <a:off x="2658358" y="66841"/>
            <a:ext cx="647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Types of Machine Learning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72A52-7C23-E577-6DDE-3AB5FC29C517}"/>
              </a:ext>
            </a:extLst>
          </p:cNvPr>
          <p:cNvSpPr txBox="1"/>
          <p:nvPr/>
        </p:nvSpPr>
        <p:spPr>
          <a:xfrm>
            <a:off x="636563" y="1400352"/>
            <a:ext cx="3386795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5F22E-CC5A-F35E-A5CD-7C34ED7D9102}"/>
              </a:ext>
            </a:extLst>
          </p:cNvPr>
          <p:cNvSpPr txBox="1"/>
          <p:nvPr/>
        </p:nvSpPr>
        <p:spPr>
          <a:xfrm>
            <a:off x="394531" y="2278669"/>
            <a:ext cx="710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method uses labelled data (input-output pairs) to predict outcomes (e.g., regression, classification).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06528-7299-607A-BD18-E7D0F66ECF49}"/>
              </a:ext>
            </a:extLst>
          </p:cNvPr>
          <p:cNvSpPr txBox="1"/>
          <p:nvPr/>
        </p:nvSpPr>
        <p:spPr>
          <a:xfrm>
            <a:off x="5603254" y="4761025"/>
            <a:ext cx="405409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16B5-7F41-0523-6BB0-DEF5F647230D}"/>
              </a:ext>
            </a:extLst>
          </p:cNvPr>
          <p:cNvSpPr txBox="1"/>
          <p:nvPr/>
        </p:nvSpPr>
        <p:spPr>
          <a:xfrm>
            <a:off x="5480881" y="5437816"/>
            <a:ext cx="6149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approach finds patterns in unlabelled data</a:t>
            </a:r>
          </a:p>
        </p:txBody>
      </p:sp>
      <p:pic>
        <p:nvPicPr>
          <p:cNvPr id="12290" name="Picture 2" descr="Supervised Learning in Action: Real-World Applications and ...">
            <a:extLst>
              <a:ext uri="{FF2B5EF4-FFF2-40B4-BE49-F238E27FC236}">
                <a16:creationId xmlns:a16="http://schemas.microsoft.com/office/drawing/2014/main" id="{F3122DED-6A48-3450-FB2E-1D28EB2AD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37852" r="35750" b="8731"/>
          <a:stretch/>
        </p:blipFill>
        <p:spPr bwMode="auto">
          <a:xfrm>
            <a:off x="7961034" y="1400351"/>
            <a:ext cx="3594403" cy="20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88275-B28A-8980-999E-2D73547A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4562475"/>
            <a:ext cx="4516328" cy="189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50362C-0DD5-AEA6-D27F-99EBA0B0AB2C}"/>
              </a:ext>
            </a:extLst>
          </p:cNvPr>
          <p:cNvSpPr txBox="1"/>
          <p:nvPr/>
        </p:nvSpPr>
        <p:spPr>
          <a:xfrm>
            <a:off x="888380" y="550747"/>
            <a:ext cx="3978884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Reinforcement Learning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00C5F-9C6F-7D1C-E3F3-62715285B9BF}"/>
              </a:ext>
            </a:extLst>
          </p:cNvPr>
          <p:cNvSpPr txBox="1"/>
          <p:nvPr/>
        </p:nvSpPr>
        <p:spPr>
          <a:xfrm>
            <a:off x="740190" y="1306300"/>
            <a:ext cx="107116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200" b="0" i="0" dirty="0">
                <a:effectLst/>
                <a:latin typeface="Palatino Linotype" panose="02040502050505030304" pitchFamily="18" charset="0"/>
              </a:rPr>
              <a:t>This ML method differs from supervised and unsupervised learning. </a:t>
            </a:r>
            <a:r>
              <a:rPr lang="en-GB" sz="2200" b="0" i="0" dirty="0">
                <a:solidFill>
                  <a:srgbClr val="212529"/>
                </a:solidFill>
                <a:effectLst/>
                <a:latin typeface="Palatino Linotype" panose="02040502050505030304" pitchFamily="18" charset="0"/>
              </a:rPr>
              <a:t>Reinforcement learning (RL) focuses on learning by trial and error through interaction with an environment</a:t>
            </a:r>
            <a:endParaRPr lang="en-GB" sz="2200" b="0" i="0" dirty="0"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13314" name="Picture 2" descr="Artificial Intelligence Machine Learning Deep Learning How Reinforcement  Learning Works Ppt PowerPoint Presentation File Styles PDF">
            <a:extLst>
              <a:ext uri="{FF2B5EF4-FFF2-40B4-BE49-F238E27FC236}">
                <a16:creationId xmlns:a16="http://schemas.microsoft.com/office/drawing/2014/main" id="{0E79E2CC-E169-C000-8D00-11FEBCD32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6" b="11528"/>
          <a:stretch/>
        </p:blipFill>
        <p:spPr bwMode="auto">
          <a:xfrm>
            <a:off x="1352550" y="2619374"/>
            <a:ext cx="9144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4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ming an ML problem | Machine Learning | Google for Developers">
            <a:extLst>
              <a:ext uri="{FF2B5EF4-FFF2-40B4-BE49-F238E27FC236}">
                <a16:creationId xmlns:a16="http://schemas.microsoft.com/office/drawing/2014/main" id="{05A4E126-5FC1-9955-0BA9-10FA84B1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8" y="4810010"/>
            <a:ext cx="2621764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ing an ML problem | Machine Learning | Google for Developers">
            <a:extLst>
              <a:ext uri="{FF2B5EF4-FFF2-40B4-BE49-F238E27FC236}">
                <a16:creationId xmlns:a16="http://schemas.microsoft.com/office/drawing/2014/main" id="{29A1B723-F9D0-C654-C202-10D99F6D7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4379" r="4096" b="5414"/>
          <a:stretch/>
        </p:blipFill>
        <p:spPr bwMode="auto">
          <a:xfrm>
            <a:off x="1888033" y="4912013"/>
            <a:ext cx="2703933" cy="1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44E773-252E-C7E8-8E92-9186B833EC0B}"/>
              </a:ext>
            </a:extLst>
          </p:cNvPr>
          <p:cNvSpPr txBox="1"/>
          <p:nvPr/>
        </p:nvSpPr>
        <p:spPr>
          <a:xfrm>
            <a:off x="2658358" y="102003"/>
            <a:ext cx="760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The Machine Learning Workflow</a:t>
            </a:r>
            <a:endParaRPr lang="en-GB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2F1F-0C85-FA91-1800-64EE029A6E96}"/>
              </a:ext>
            </a:extLst>
          </p:cNvPr>
          <p:cNvSpPr txBox="1"/>
          <p:nvPr/>
        </p:nvSpPr>
        <p:spPr>
          <a:xfrm>
            <a:off x="1857080" y="1672684"/>
            <a:ext cx="8946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This structured process is called the </a:t>
            </a:r>
            <a:r>
              <a:rPr lang="en-GB" sz="22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machine learning workflow</a:t>
            </a:r>
            <a:endParaRPr lang="en-GB" sz="2200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FB2F-FAD9-6396-DE4E-AF82A08ADAA4}"/>
              </a:ext>
            </a:extLst>
          </p:cNvPr>
          <p:cNvSpPr txBox="1"/>
          <p:nvPr/>
        </p:nvSpPr>
        <p:spPr>
          <a:xfrm>
            <a:off x="491765" y="970961"/>
            <a:ext cx="11208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Palatino Linotype" panose="02040502050505030304" pitchFamily="18" charset="0"/>
              </a:rPr>
              <a:t>To successfully build and deploy ML models, it’s essential to follow a structured process.</a:t>
            </a:r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DF7DA-6F66-7352-BAD0-3BDDF28A23EA}"/>
              </a:ext>
            </a:extLst>
          </p:cNvPr>
          <p:cNvSpPr txBox="1"/>
          <p:nvPr/>
        </p:nvSpPr>
        <p:spPr>
          <a:xfrm>
            <a:off x="659040" y="2487294"/>
            <a:ext cx="4817933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r>
              <a:rPr lang="en-GB" sz="2600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Step 1: Problem Definition</a:t>
            </a:r>
            <a:endParaRPr lang="en-GB" sz="2600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2F747-AB24-6153-BEC3-B5783431CBFD}"/>
              </a:ext>
            </a:extLst>
          </p:cNvPr>
          <p:cNvSpPr txBox="1"/>
          <p:nvPr/>
        </p:nvSpPr>
        <p:spPr>
          <a:xfrm>
            <a:off x="659040" y="3296544"/>
            <a:ext cx="9943707" cy="144655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Clearly Define the main purpose of your ML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onsolas" panose="020B0609020204030204" pitchFamily="49" charset="0"/>
              </a:rPr>
              <a:t>Understand the type of problem being tackled: </a:t>
            </a:r>
            <a:r>
              <a:rPr lang="en-GB" sz="2200" b="1" dirty="0">
                <a:latin typeface="Consolas" panose="020B0609020204030204" pitchFamily="49" charset="0"/>
              </a:rPr>
              <a:t>classification, regression, clustering</a:t>
            </a:r>
          </a:p>
        </p:txBody>
      </p:sp>
    </p:spTree>
    <p:extLst>
      <p:ext uri="{BB962C8B-B14F-4D97-AF65-F5344CB8AC3E}">
        <p14:creationId xmlns:p14="http://schemas.microsoft.com/office/powerpoint/2010/main" val="91638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9250</TotalTime>
  <Words>1812</Words>
  <Application>Microsoft Office PowerPoint</Application>
  <PresentationFormat>Widescreen</PresentationFormat>
  <Paragraphs>222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Aptos</vt:lpstr>
      <vt:lpstr>Aptos Display</vt:lpstr>
      <vt:lpstr>Arial</vt:lpstr>
      <vt:lpstr>Arial </vt:lpstr>
      <vt:lpstr>Arial Black</vt:lpstr>
      <vt:lpstr>Arial Narrow</vt:lpstr>
      <vt:lpstr>Avenir Next Cyr Light</vt:lpstr>
      <vt:lpstr>Avenir Next Cyr Thin</vt:lpstr>
      <vt:lpstr>Candara</vt:lpstr>
      <vt:lpstr>Comic Sans MS</vt:lpstr>
      <vt:lpstr>Consolas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K. Agyen</dc:creator>
  <cp:lastModifiedBy>George K. Agyen</cp:lastModifiedBy>
  <cp:revision>22</cp:revision>
  <dcterms:created xsi:type="dcterms:W3CDTF">2025-06-10T13:18:28Z</dcterms:created>
  <dcterms:modified xsi:type="dcterms:W3CDTF">2025-06-18T22:56:17Z</dcterms:modified>
</cp:coreProperties>
</file>